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28" r:id="rId4"/>
    <p:sldId id="330" r:id="rId5"/>
    <p:sldId id="342" r:id="rId6"/>
    <p:sldId id="343" r:id="rId7"/>
    <p:sldId id="331" r:id="rId8"/>
    <p:sldId id="299" r:id="rId9"/>
    <p:sldId id="308" r:id="rId10"/>
    <p:sldId id="327" r:id="rId11"/>
    <p:sldId id="340" r:id="rId12"/>
    <p:sldId id="341" r:id="rId13"/>
    <p:sldId id="309" r:id="rId14"/>
    <p:sldId id="315" r:id="rId15"/>
    <p:sldId id="332" r:id="rId16"/>
    <p:sldId id="333" r:id="rId17"/>
    <p:sldId id="334" r:id="rId18"/>
    <p:sldId id="316" r:id="rId19"/>
    <p:sldId id="317" r:id="rId20"/>
    <p:sldId id="311" r:id="rId21"/>
    <p:sldId id="318" r:id="rId22"/>
    <p:sldId id="325" r:id="rId23"/>
    <p:sldId id="319" r:id="rId24"/>
    <p:sldId id="326" r:id="rId25"/>
    <p:sldId id="337" r:id="rId26"/>
    <p:sldId id="346" r:id="rId27"/>
    <p:sldId id="345" r:id="rId28"/>
    <p:sldId id="321" r:id="rId29"/>
    <p:sldId id="323" r:id="rId30"/>
    <p:sldId id="324" r:id="rId31"/>
    <p:sldId id="338" r:id="rId32"/>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53" autoAdjust="0"/>
  </p:normalViewPr>
  <p:slideViewPr>
    <p:cSldViewPr>
      <p:cViewPr>
        <p:scale>
          <a:sx n="76" d="100"/>
          <a:sy n="76" d="100"/>
        </p:scale>
        <p:origin x="-12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pieChart>
        <c:varyColors val="1"/>
        <c:ser>
          <c:idx val="0"/>
          <c:order val="0"/>
          <c:tx>
            <c:strRef>
              <c:f>Лист1!$B$1</c:f>
              <c:strCache>
                <c:ptCount val="1"/>
                <c:pt idx="0">
                  <c:v>Продажи</c:v>
                </c:pt>
              </c:strCache>
            </c:strRef>
          </c:tx>
          <c:cat>
            <c:strRef>
              <c:f>Лист1!$A$2:$A$9</c:f>
              <c:strCache>
                <c:ptCount val="8"/>
                <c:pt idx="0">
                  <c:v>Курси ВІППО</c:v>
                </c:pt>
                <c:pt idx="1">
                  <c:v>вебінари</c:v>
                </c:pt>
                <c:pt idx="2">
                  <c:v>методичні обєднання</c:v>
                </c:pt>
                <c:pt idx="3">
                  <c:v>ШПМ</c:v>
                </c:pt>
                <c:pt idx="4">
                  <c:v>Клуб вихователя початківця</c:v>
                </c:pt>
                <c:pt idx="5">
                  <c:v>креативні лабораторії</c:v>
                </c:pt>
                <c:pt idx="6">
                  <c:v>майстер-клас</c:v>
                </c:pt>
                <c:pt idx="7">
                  <c:v>сем-пр</c:v>
                </c:pt>
              </c:strCache>
            </c:strRef>
          </c:cat>
          <c:val>
            <c:numRef>
              <c:f>Лист1!$B$2:$B$9</c:f>
              <c:numCache>
                <c:formatCode>General</c:formatCode>
                <c:ptCount val="8"/>
                <c:pt idx="0">
                  <c:v>100</c:v>
                </c:pt>
                <c:pt idx="1">
                  <c:v>38.4</c:v>
                </c:pt>
                <c:pt idx="2">
                  <c:v>30.7</c:v>
                </c:pt>
                <c:pt idx="3">
                  <c:v>23</c:v>
                </c:pt>
                <c:pt idx="4">
                  <c:v>11.5</c:v>
                </c:pt>
                <c:pt idx="5">
                  <c:v>7.6</c:v>
                </c:pt>
                <c:pt idx="6">
                  <c:v>46.1</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pieChart>
        <c:varyColors val="1"/>
        <c:ser>
          <c:idx val="0"/>
          <c:order val="0"/>
          <c:tx>
            <c:strRef>
              <c:f>Лист1!$B$1</c:f>
              <c:strCache>
                <c:ptCount val="1"/>
                <c:pt idx="0">
                  <c:v>Продажи</c:v>
                </c:pt>
              </c:strCache>
            </c:strRef>
          </c:tx>
          <c:cat>
            <c:strRef>
              <c:f>Лист1!$A$2:$A$8</c:f>
              <c:strCache>
                <c:ptCount val="7"/>
                <c:pt idx="0">
                  <c:v>Законодавче забезпечення процесу ЗДО</c:v>
                </c:pt>
                <c:pt idx="1">
                  <c:v>Психологічні особливості роботи зі здобувачами освіти різних вікових груп</c:v>
                </c:pt>
                <c:pt idx="2">
                  <c:v>Використання інформаційно-комунікативних технологій в освіті</c:v>
                </c:pt>
                <c:pt idx="3">
                  <c:v>Інноваційні технології в освітньо-виховному процесі ЗДО</c:v>
                </c:pt>
                <c:pt idx="4">
                  <c:v>Формування у здобувачів освіти громадянської позиції</c:v>
                </c:pt>
                <c:pt idx="5">
                  <c:v>Ділове українське мовлення</c:v>
                </c:pt>
                <c:pt idx="6">
                  <c:v>Методичні аспекти проведення освітньо-виховної роботи з дошкільниками</c:v>
                </c:pt>
              </c:strCache>
            </c:strRef>
          </c:cat>
          <c:val>
            <c:numRef>
              <c:f>Лист1!$B$2:$B$8</c:f>
              <c:numCache>
                <c:formatCode>General</c:formatCode>
                <c:ptCount val="7"/>
                <c:pt idx="0">
                  <c:v>61.5</c:v>
                </c:pt>
                <c:pt idx="1">
                  <c:v>34.6</c:v>
                </c:pt>
                <c:pt idx="2">
                  <c:v>38.4</c:v>
                </c:pt>
                <c:pt idx="3">
                  <c:v>53.8</c:v>
                </c:pt>
                <c:pt idx="4">
                  <c:v>46.1</c:v>
                </c:pt>
                <c:pt idx="5">
                  <c:v>30.7</c:v>
                </c:pt>
                <c:pt idx="6">
                  <c:v>23</c:v>
                </c:pt>
              </c:numCache>
            </c:numRef>
          </c:val>
        </c:ser>
        <c:firstSliceAng val="0"/>
      </c:pieChart>
    </c:plotArea>
    <c:legend>
      <c:legendPos val="r"/>
      <c:layout>
        <c:manualLayout>
          <c:xMode val="edge"/>
          <c:yMode val="edge"/>
          <c:x val="0.63034368694101606"/>
          <c:y val="1.6684047705702844E-2"/>
          <c:w val="0.34241765801199958"/>
          <c:h val="0.93609406058400291"/>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pieChart>
        <c:varyColors val="1"/>
        <c:ser>
          <c:idx val="0"/>
          <c:order val="0"/>
          <c:tx>
            <c:strRef>
              <c:f>Лист1!$B$1</c:f>
              <c:strCache>
                <c:ptCount val="1"/>
                <c:pt idx="0">
                  <c:v>Продажи</c:v>
                </c:pt>
              </c:strCache>
            </c:strRef>
          </c:tx>
          <c:cat>
            <c:strRef>
              <c:f>Лист1!$A$2:$A$6</c:f>
              <c:strCache>
                <c:ptCount val="5"/>
                <c:pt idx="0">
                  <c:v>Індивідуальні</c:v>
                </c:pt>
                <c:pt idx="1">
                  <c:v>Наочно-письмові</c:v>
                </c:pt>
                <c:pt idx="2">
                  <c:v>Групові</c:v>
                </c:pt>
                <c:pt idx="3">
                  <c:v>Колективні</c:v>
                </c:pt>
                <c:pt idx="4">
                  <c:v>Не бачу сенсу в комунікації з батьками</c:v>
                </c:pt>
              </c:strCache>
            </c:strRef>
          </c:cat>
          <c:val>
            <c:numRef>
              <c:f>Лист1!$B$2:$B$6</c:f>
              <c:numCache>
                <c:formatCode>General</c:formatCode>
                <c:ptCount val="5"/>
                <c:pt idx="0">
                  <c:v>100</c:v>
                </c:pt>
                <c:pt idx="1">
                  <c:v>80</c:v>
                </c:pt>
                <c:pt idx="2">
                  <c:v>61.5</c:v>
                </c:pt>
                <c:pt idx="3">
                  <c:v>80</c:v>
                </c:pt>
                <c:pt idx="4">
                  <c:v>0</c:v>
                </c:pt>
              </c:numCache>
            </c:numRef>
          </c:val>
        </c:ser>
        <c:firstSliceAng val="0"/>
      </c:pieChart>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D012D-38CE-436F-8216-1B0D4C712F5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uk-UA"/>
        </a:p>
      </dgm:t>
    </dgm:pt>
    <dgm:pt modelId="{9EB5F7DC-234B-4FEE-BEAB-D3A8B1027FEC}">
      <dgm:prSet phldrT="[Текст]"/>
      <dgm:spPr/>
      <dgm:t>
        <a:bodyPr/>
        <a:lstStyle/>
        <a:p>
          <a:r>
            <a:rPr lang="uk-UA" dirty="0" smtClean="0">
              <a:latin typeface="Times New Roman" pitchFamily="18" charset="0"/>
              <a:cs typeface="Times New Roman" pitchFamily="18" charset="0"/>
            </a:rPr>
            <a:t>Юридична адреса</a:t>
          </a:r>
          <a:endParaRPr lang="uk-UA" dirty="0">
            <a:latin typeface="Times New Roman" pitchFamily="18" charset="0"/>
            <a:cs typeface="Times New Roman" pitchFamily="18" charset="0"/>
          </a:endParaRPr>
        </a:p>
      </dgm:t>
    </dgm:pt>
    <dgm:pt modelId="{A56712F0-2C15-4A12-8047-160763231CA9}" type="parTrans" cxnId="{0220571F-156B-4C9E-9FA5-DAF19C3F61E3}">
      <dgm:prSet/>
      <dgm:spPr/>
      <dgm:t>
        <a:bodyPr/>
        <a:lstStyle/>
        <a:p>
          <a:endParaRPr lang="uk-UA"/>
        </a:p>
      </dgm:t>
    </dgm:pt>
    <dgm:pt modelId="{F80D296B-EDA5-499C-93C7-639DFE022A62}" type="sibTrans" cxnId="{0220571F-156B-4C9E-9FA5-DAF19C3F61E3}">
      <dgm:prSet/>
      <dgm:spPr/>
      <dgm:t>
        <a:bodyPr/>
        <a:lstStyle/>
        <a:p>
          <a:endParaRPr lang="uk-UA"/>
        </a:p>
      </dgm:t>
    </dgm:pt>
    <dgm:pt modelId="{139D17F0-EA3D-4EBA-B11B-DB1B73B14A18}">
      <dgm:prSet phldrT="[Текст]" custT="1"/>
      <dgm:spPr/>
      <dgm:t>
        <a:bodyPr/>
        <a:lstStyle/>
        <a:p>
          <a:r>
            <a:rPr lang="uk-UA" sz="1700" dirty="0" smtClean="0">
              <a:solidFill>
                <a:srgbClr val="0070C0"/>
              </a:solidFill>
              <a:latin typeface="Times New Roman" pitchFamily="18" charset="0"/>
              <a:cs typeface="Times New Roman" pitchFamily="18" charset="0"/>
            </a:rPr>
            <a:t>43023, </a:t>
          </a:r>
          <a:endParaRPr lang="uk-UA" sz="1700" dirty="0">
            <a:solidFill>
              <a:srgbClr val="0070C0"/>
            </a:solidFill>
          </a:endParaRPr>
        </a:p>
      </dgm:t>
    </dgm:pt>
    <dgm:pt modelId="{461E4C53-AEF1-4C78-B002-802DC9850070}" type="parTrans" cxnId="{831A7EA4-7DA6-4EE6-9F77-9F69B7E98B99}">
      <dgm:prSet/>
      <dgm:spPr/>
      <dgm:t>
        <a:bodyPr/>
        <a:lstStyle/>
        <a:p>
          <a:endParaRPr lang="uk-UA"/>
        </a:p>
      </dgm:t>
    </dgm:pt>
    <dgm:pt modelId="{A05F0856-988B-451F-BB4A-DA55083B1EE3}" type="sibTrans" cxnId="{831A7EA4-7DA6-4EE6-9F77-9F69B7E98B99}">
      <dgm:prSet/>
      <dgm:spPr/>
      <dgm:t>
        <a:bodyPr/>
        <a:lstStyle/>
        <a:p>
          <a:endParaRPr lang="uk-UA"/>
        </a:p>
      </dgm:t>
    </dgm:pt>
    <dgm:pt modelId="{F543948E-FE61-4F87-932D-3BCC77F24E8E}">
      <dgm:prSet phldrT="[Текст]" custT="1"/>
      <dgm:spPr/>
      <dgm:t>
        <a:bodyPr/>
        <a:lstStyle/>
        <a:p>
          <a:r>
            <a:rPr lang="uk-UA" sz="1700" dirty="0" smtClean="0">
              <a:solidFill>
                <a:srgbClr val="0070C0"/>
              </a:solidFill>
              <a:latin typeface="Times New Roman" pitchFamily="18" charset="0"/>
              <a:cs typeface="Times New Roman" pitchFamily="18" charset="0"/>
            </a:rPr>
            <a:t>Волинська область, місто Луцьк, вулиця Наливайка 6Б.</a:t>
          </a:r>
          <a:endParaRPr lang="uk-UA" sz="1700" dirty="0">
            <a:solidFill>
              <a:srgbClr val="0070C0"/>
            </a:solidFill>
          </a:endParaRPr>
        </a:p>
      </dgm:t>
    </dgm:pt>
    <dgm:pt modelId="{709FC658-408B-4835-882A-050BF376EA01}" type="parTrans" cxnId="{6AD80F27-99F8-4B6B-A94B-D30E004CBD4C}">
      <dgm:prSet/>
      <dgm:spPr/>
      <dgm:t>
        <a:bodyPr/>
        <a:lstStyle/>
        <a:p>
          <a:endParaRPr lang="uk-UA"/>
        </a:p>
      </dgm:t>
    </dgm:pt>
    <dgm:pt modelId="{F3BB23F2-C764-4E70-931F-425E60AFCE98}" type="sibTrans" cxnId="{6AD80F27-99F8-4B6B-A94B-D30E004CBD4C}">
      <dgm:prSet/>
      <dgm:spPr/>
      <dgm:t>
        <a:bodyPr/>
        <a:lstStyle/>
        <a:p>
          <a:endParaRPr lang="uk-UA"/>
        </a:p>
      </dgm:t>
    </dgm:pt>
    <dgm:pt modelId="{0294EE67-F50B-4DDA-9785-5DA1FF6AAE13}">
      <dgm:prSet custT="1"/>
      <dgm:spPr/>
      <dgm:t>
        <a:bodyPr/>
        <a:lstStyle/>
        <a:p>
          <a:endParaRPr lang="uk-UA" sz="1700" dirty="0" smtClean="0">
            <a:solidFill>
              <a:srgbClr val="0070C0"/>
            </a:solidFill>
            <a:latin typeface="Times New Roman" pitchFamily="18" charset="0"/>
            <a:cs typeface="Times New Roman" pitchFamily="18" charset="0"/>
          </a:endParaRPr>
        </a:p>
      </dgm:t>
    </dgm:pt>
    <dgm:pt modelId="{FD2F70C6-5B9F-435F-8F29-55C82A3977E6}" type="parTrans" cxnId="{8974AB88-1587-4099-A4F4-A23F306D4359}">
      <dgm:prSet/>
      <dgm:spPr/>
      <dgm:t>
        <a:bodyPr/>
        <a:lstStyle/>
        <a:p>
          <a:endParaRPr lang="uk-UA"/>
        </a:p>
      </dgm:t>
    </dgm:pt>
    <dgm:pt modelId="{607DC016-CA95-4804-98FE-1B3F5DAB5359}" type="sibTrans" cxnId="{8974AB88-1587-4099-A4F4-A23F306D4359}">
      <dgm:prSet/>
      <dgm:spPr/>
      <dgm:t>
        <a:bodyPr/>
        <a:lstStyle/>
        <a:p>
          <a:endParaRPr lang="uk-UA"/>
        </a:p>
      </dgm:t>
    </dgm:pt>
    <dgm:pt modelId="{10D94ECC-7D40-43DC-9250-06F39769BDFB}">
      <dgm:prSet custT="1"/>
      <dgm:spPr/>
      <dgm:t>
        <a:bodyPr/>
        <a:lstStyle/>
        <a:p>
          <a:r>
            <a:rPr lang="uk-UA" sz="1700" dirty="0" smtClean="0">
              <a:solidFill>
                <a:srgbClr val="0070C0"/>
              </a:solidFill>
              <a:latin typeface="Times New Roman" pitchFamily="18" charset="0"/>
              <a:cs typeface="Times New Roman" pitchFamily="18" charset="0"/>
            </a:rPr>
            <a:t>тел. 71-03-63.</a:t>
          </a:r>
        </a:p>
      </dgm:t>
    </dgm:pt>
    <dgm:pt modelId="{0E138D76-84BA-45CD-8897-323365905A96}" type="sibTrans" cxnId="{0A7A7443-B519-4B8F-8BC7-A13AB763E3B7}">
      <dgm:prSet/>
      <dgm:spPr/>
      <dgm:t>
        <a:bodyPr/>
        <a:lstStyle/>
        <a:p>
          <a:endParaRPr lang="uk-UA"/>
        </a:p>
      </dgm:t>
    </dgm:pt>
    <dgm:pt modelId="{1CD3B110-1C9B-4053-A8F9-AC13E1586F52}" type="parTrans" cxnId="{0A7A7443-B519-4B8F-8BC7-A13AB763E3B7}">
      <dgm:prSet/>
      <dgm:spPr/>
      <dgm:t>
        <a:bodyPr/>
        <a:lstStyle/>
        <a:p>
          <a:endParaRPr lang="uk-UA"/>
        </a:p>
      </dgm:t>
    </dgm:pt>
    <dgm:pt modelId="{ACE28DB3-18FD-4627-9A31-F1B86054DABC}">
      <dgm:prSet custT="1"/>
      <dgm:spPr/>
      <dgm:t>
        <a:bodyPr/>
        <a:lstStyle/>
        <a:p>
          <a:r>
            <a:rPr lang="uk-UA" sz="1700" b="1" dirty="0" smtClean="0">
              <a:solidFill>
                <a:srgbClr val="0070C0"/>
              </a:solidFill>
              <a:latin typeface="Times New Roman" pitchFamily="18" charset="0"/>
              <a:cs typeface="Times New Roman" pitchFamily="18" charset="0"/>
            </a:rPr>
            <a:t>Контакти: </a:t>
          </a:r>
          <a:r>
            <a:rPr lang="en-US" sz="1700" dirty="0" smtClean="0">
              <a:solidFill>
                <a:srgbClr val="0070C0"/>
              </a:solidFill>
              <a:latin typeface="Times New Roman" pitchFamily="18" charset="0"/>
              <a:cs typeface="Times New Roman" pitchFamily="18" charset="0"/>
            </a:rPr>
            <a:t>lutskdnz3</a:t>
          </a:r>
          <a:r>
            <a:rPr lang="uk-UA" sz="1700" dirty="0" smtClean="0">
              <a:solidFill>
                <a:srgbClr val="0070C0"/>
              </a:solidFill>
              <a:latin typeface="Times New Roman" pitchFamily="18" charset="0"/>
              <a:cs typeface="Times New Roman" pitchFamily="18" charset="0"/>
            </a:rPr>
            <a:t>7</a:t>
          </a:r>
          <a:r>
            <a:rPr lang="en-US" sz="1700" dirty="0" smtClean="0">
              <a:solidFill>
                <a:srgbClr val="0070C0"/>
              </a:solidFill>
              <a:latin typeface="Times New Roman" pitchFamily="18" charset="0"/>
              <a:cs typeface="Times New Roman" pitchFamily="18" charset="0"/>
            </a:rPr>
            <a:t>@</a:t>
          </a:r>
          <a:r>
            <a:rPr lang="en-US" sz="1700" dirty="0" err="1" smtClean="0">
              <a:solidFill>
                <a:srgbClr val="0070C0"/>
              </a:solidFill>
              <a:latin typeface="Times New Roman" pitchFamily="18" charset="0"/>
              <a:cs typeface="Times New Roman" pitchFamily="18" charset="0"/>
            </a:rPr>
            <a:t>ukr.net</a:t>
          </a:r>
          <a:r>
            <a:rPr lang="uk-UA" sz="1700" dirty="0" smtClean="0">
              <a:solidFill>
                <a:srgbClr val="0070C0"/>
              </a:solidFill>
              <a:latin typeface="Times New Roman" pitchFamily="18" charset="0"/>
              <a:cs typeface="Times New Roman" pitchFamily="18" charset="0"/>
            </a:rPr>
            <a:t> </a:t>
          </a:r>
        </a:p>
      </dgm:t>
    </dgm:pt>
    <dgm:pt modelId="{E6DCEF3B-92F8-47BF-AFD6-52787F22569D}" type="sibTrans" cxnId="{3DE0E6E0-448D-4EA2-BB39-5C5F1558D9C9}">
      <dgm:prSet/>
      <dgm:spPr/>
      <dgm:t>
        <a:bodyPr/>
        <a:lstStyle/>
        <a:p>
          <a:endParaRPr lang="uk-UA"/>
        </a:p>
      </dgm:t>
    </dgm:pt>
    <dgm:pt modelId="{5F1DD6E8-EE4E-4521-B9AF-ACC606272CDC}" type="parTrans" cxnId="{3DE0E6E0-448D-4EA2-BB39-5C5F1558D9C9}">
      <dgm:prSet/>
      <dgm:spPr/>
      <dgm:t>
        <a:bodyPr/>
        <a:lstStyle/>
        <a:p>
          <a:endParaRPr lang="uk-UA"/>
        </a:p>
      </dgm:t>
    </dgm:pt>
    <dgm:pt modelId="{D0D3B6A8-0718-4155-9352-3EBA515C1336}">
      <dgm:prSet custT="1"/>
      <dgm:spPr/>
      <dgm:t>
        <a:bodyPr/>
        <a:lstStyle/>
        <a:p>
          <a:r>
            <a:rPr lang="uk-UA" sz="1700" b="1" dirty="0" smtClean="0">
              <a:solidFill>
                <a:srgbClr val="0070C0"/>
              </a:solidFill>
              <a:latin typeface="Times New Roman" pitchFamily="18" charset="0"/>
              <a:cs typeface="Times New Roman" pitchFamily="18" charset="0"/>
            </a:rPr>
            <a:t>Мова навчання:</a:t>
          </a:r>
        </a:p>
      </dgm:t>
    </dgm:pt>
    <dgm:pt modelId="{8DEAABFA-D278-494B-BF54-D598E1DD924B}" type="parTrans" cxnId="{F42E677A-D6E8-4813-8A3C-8B816A43753E}">
      <dgm:prSet/>
      <dgm:spPr/>
      <dgm:t>
        <a:bodyPr/>
        <a:lstStyle/>
        <a:p>
          <a:endParaRPr lang="uk-UA"/>
        </a:p>
      </dgm:t>
    </dgm:pt>
    <dgm:pt modelId="{D5AD3E1A-1061-425D-BA02-6E25870B4E12}" type="sibTrans" cxnId="{F42E677A-D6E8-4813-8A3C-8B816A43753E}">
      <dgm:prSet/>
      <dgm:spPr/>
      <dgm:t>
        <a:bodyPr/>
        <a:lstStyle/>
        <a:p>
          <a:endParaRPr lang="uk-UA"/>
        </a:p>
      </dgm:t>
    </dgm:pt>
    <dgm:pt modelId="{BB4D30E0-2383-4136-81EB-4269D09CB9A5}">
      <dgm:prSet custT="1"/>
      <dgm:spPr/>
      <dgm:t>
        <a:bodyPr/>
        <a:lstStyle/>
        <a:p>
          <a:r>
            <a:rPr lang="uk-UA" sz="1700" dirty="0" smtClean="0">
              <a:solidFill>
                <a:srgbClr val="0070C0"/>
              </a:solidFill>
              <a:latin typeface="Times New Roman" pitchFamily="18" charset="0"/>
              <a:cs typeface="Times New Roman" pitchFamily="18" charset="0"/>
            </a:rPr>
            <a:t>українська</a:t>
          </a:r>
        </a:p>
      </dgm:t>
    </dgm:pt>
    <dgm:pt modelId="{9ED3FC66-D1A6-4C12-B58C-06B790514D44}" type="parTrans" cxnId="{77B4E0F6-DDDF-40E8-8085-9B3FE97B99DE}">
      <dgm:prSet/>
      <dgm:spPr/>
      <dgm:t>
        <a:bodyPr/>
        <a:lstStyle/>
        <a:p>
          <a:endParaRPr lang="uk-UA"/>
        </a:p>
      </dgm:t>
    </dgm:pt>
    <dgm:pt modelId="{78D30502-B311-4257-8B09-C7EEEA5641F0}" type="sibTrans" cxnId="{77B4E0F6-DDDF-40E8-8085-9B3FE97B99DE}">
      <dgm:prSet/>
      <dgm:spPr/>
      <dgm:t>
        <a:bodyPr/>
        <a:lstStyle/>
        <a:p>
          <a:endParaRPr lang="uk-UA"/>
        </a:p>
      </dgm:t>
    </dgm:pt>
    <dgm:pt modelId="{213844A9-056B-41B4-A63A-341D916C7E3F}">
      <dgm:prSet/>
      <dgm:spPr/>
      <dgm:t>
        <a:bodyPr/>
        <a:lstStyle/>
        <a:p>
          <a:r>
            <a:rPr lang="uk-UA" b="1" smtClean="0">
              <a:solidFill>
                <a:srgbClr val="0033CC"/>
              </a:solidFill>
              <a:latin typeface="Times New Roman" pitchFamily="18" charset="0"/>
              <a:cs typeface="Times New Roman" pitchFamily="18" charset="0"/>
            </a:rPr>
            <a:t>Паспорт закладу</a:t>
          </a:r>
          <a:endParaRPr lang="uk-UA" b="1" dirty="0">
            <a:solidFill>
              <a:srgbClr val="0033CC"/>
            </a:solidFill>
            <a:latin typeface="Times New Roman" pitchFamily="18" charset="0"/>
            <a:cs typeface="Times New Roman" pitchFamily="18" charset="0"/>
          </a:endParaRPr>
        </a:p>
      </dgm:t>
    </dgm:pt>
    <dgm:pt modelId="{F79B0D00-17C1-427A-976A-F3B3665A4A6F}" type="parTrans" cxnId="{BD87F61B-0882-43CA-A62E-87624E2CC8BE}">
      <dgm:prSet/>
      <dgm:spPr/>
      <dgm:t>
        <a:bodyPr/>
        <a:lstStyle/>
        <a:p>
          <a:endParaRPr lang="uk-UA"/>
        </a:p>
      </dgm:t>
    </dgm:pt>
    <dgm:pt modelId="{3A136ACD-7032-4720-8359-B1EFCED8859A}" type="sibTrans" cxnId="{BD87F61B-0882-43CA-A62E-87624E2CC8BE}">
      <dgm:prSet/>
      <dgm:spPr/>
      <dgm:t>
        <a:bodyPr/>
        <a:lstStyle/>
        <a:p>
          <a:endParaRPr lang="uk-UA"/>
        </a:p>
      </dgm:t>
    </dgm:pt>
    <dgm:pt modelId="{D98E2F5B-33DD-45C5-B860-3D650FF80907}">
      <dgm:prSet custT="1"/>
      <dgm:spPr/>
      <dgm:t>
        <a:bodyPr/>
        <a:lstStyle/>
        <a:p>
          <a:r>
            <a:rPr lang="uk-UA" sz="1600" b="1" dirty="0" smtClean="0">
              <a:solidFill>
                <a:srgbClr val="0033CC"/>
              </a:solidFill>
              <a:latin typeface="Times New Roman" pitchFamily="18" charset="0"/>
              <a:ea typeface="Times New Roman" pitchFamily="18" charset="0"/>
              <a:cs typeface="Times New Roman" pitchFamily="18" charset="0"/>
            </a:rPr>
            <a:t>Загальна кількість дітей - 263</a:t>
          </a:r>
          <a:endParaRPr lang="uk-UA" sz="1600" dirty="0"/>
        </a:p>
      </dgm:t>
    </dgm:pt>
    <dgm:pt modelId="{BE92FD47-5461-4E83-9A5D-FC20A7A07CC2}" type="parTrans" cxnId="{D41A5993-A69A-4E7F-8F16-A4E1AA11245E}">
      <dgm:prSet/>
      <dgm:spPr/>
      <dgm:t>
        <a:bodyPr/>
        <a:lstStyle/>
        <a:p>
          <a:endParaRPr lang="uk-UA"/>
        </a:p>
      </dgm:t>
    </dgm:pt>
    <dgm:pt modelId="{A362FB81-9E89-4F00-8A20-5BFBDAC61FD4}" type="sibTrans" cxnId="{D41A5993-A69A-4E7F-8F16-A4E1AA11245E}">
      <dgm:prSet/>
      <dgm:spPr/>
      <dgm:t>
        <a:bodyPr/>
        <a:lstStyle/>
        <a:p>
          <a:endParaRPr lang="uk-UA"/>
        </a:p>
      </dgm:t>
    </dgm:pt>
    <dgm:pt modelId="{2A850045-A4B4-464A-8264-6C5A2E152601}">
      <dgm:prSet custT="1"/>
      <dgm:spPr/>
      <dgm:t>
        <a:bodyPr/>
        <a:lstStyle/>
        <a:p>
          <a:r>
            <a:rPr lang="uk-UA" sz="1600" b="1" dirty="0" smtClean="0">
              <a:solidFill>
                <a:srgbClr val="0033CC"/>
              </a:solidFill>
              <a:latin typeface="Times New Roman" pitchFamily="18" charset="0"/>
              <a:ea typeface="Times New Roman" pitchFamily="18" charset="0"/>
              <a:cs typeface="Times New Roman" pitchFamily="18" charset="0"/>
            </a:rPr>
            <a:t>Кількість груп: 11</a:t>
          </a:r>
          <a:endParaRPr lang="uk-UA" sz="1600" b="1" dirty="0">
            <a:solidFill>
              <a:srgbClr val="0033CC"/>
            </a:solidFill>
            <a:latin typeface="Times New Roman" pitchFamily="18" charset="0"/>
            <a:cs typeface="Times New Roman" pitchFamily="18" charset="0"/>
          </a:endParaRPr>
        </a:p>
      </dgm:t>
    </dgm:pt>
    <dgm:pt modelId="{2FB4C6D8-7815-4617-AB58-C1D9EA1925C4}" type="parTrans" cxnId="{1B14B8B8-F857-422F-B6BE-06B488257E38}">
      <dgm:prSet/>
      <dgm:spPr/>
      <dgm:t>
        <a:bodyPr/>
        <a:lstStyle/>
        <a:p>
          <a:endParaRPr lang="uk-UA"/>
        </a:p>
      </dgm:t>
    </dgm:pt>
    <dgm:pt modelId="{0018D8B1-958D-4556-9CFD-2970B7E7C33A}" type="sibTrans" cxnId="{1B14B8B8-F857-422F-B6BE-06B488257E38}">
      <dgm:prSet/>
      <dgm:spPr/>
      <dgm:t>
        <a:bodyPr/>
        <a:lstStyle/>
        <a:p>
          <a:endParaRPr lang="uk-UA"/>
        </a:p>
      </dgm:t>
    </dgm:pt>
    <dgm:pt modelId="{37B70E34-1640-4C85-868F-907910EADB18}">
      <dgm:prSet custT="1"/>
      <dgm:spPr/>
      <dgm:t>
        <a:bodyPr/>
        <a:lstStyle/>
        <a:p>
          <a:r>
            <a:rPr lang="uk-UA" sz="1600" b="1" dirty="0" smtClean="0">
              <a:solidFill>
                <a:srgbClr val="0033CC"/>
              </a:solidFill>
              <a:latin typeface="Times New Roman" pitchFamily="18" charset="0"/>
              <a:ea typeface="Times New Roman" pitchFamily="18" charset="0"/>
              <a:cs typeface="Times New Roman" pitchFamily="18" charset="0"/>
            </a:rPr>
            <a:t>Раннього віку - 2 </a:t>
          </a:r>
          <a:endParaRPr lang="uk-UA" sz="1600" b="1" dirty="0">
            <a:solidFill>
              <a:srgbClr val="0033CC"/>
            </a:solidFill>
            <a:latin typeface="Times New Roman" pitchFamily="18" charset="0"/>
            <a:cs typeface="Times New Roman" pitchFamily="18" charset="0"/>
          </a:endParaRPr>
        </a:p>
      </dgm:t>
    </dgm:pt>
    <dgm:pt modelId="{7BBE5DDD-0B0F-43AE-AB7A-9EDC9C98AC25}" type="parTrans" cxnId="{7F7F0567-29B9-4909-87DE-CF6E17228A3D}">
      <dgm:prSet/>
      <dgm:spPr/>
      <dgm:t>
        <a:bodyPr/>
        <a:lstStyle/>
        <a:p>
          <a:endParaRPr lang="uk-UA"/>
        </a:p>
      </dgm:t>
    </dgm:pt>
    <dgm:pt modelId="{1ED98056-FEB3-45A0-B22A-037F38507C29}" type="sibTrans" cxnId="{7F7F0567-29B9-4909-87DE-CF6E17228A3D}">
      <dgm:prSet/>
      <dgm:spPr/>
      <dgm:t>
        <a:bodyPr/>
        <a:lstStyle/>
        <a:p>
          <a:endParaRPr lang="uk-UA"/>
        </a:p>
      </dgm:t>
    </dgm:pt>
    <dgm:pt modelId="{E9C7426A-3567-4BB3-B47A-7999424A8D62}">
      <dgm:prSet custT="1"/>
      <dgm:spPr/>
      <dgm:t>
        <a:bodyPr/>
        <a:lstStyle/>
        <a:p>
          <a:r>
            <a:rPr lang="uk-UA" sz="1600" b="1" dirty="0" smtClean="0">
              <a:solidFill>
                <a:srgbClr val="0033CC"/>
              </a:solidFill>
              <a:latin typeface="Times New Roman" pitchFamily="18" charset="0"/>
              <a:ea typeface="Times New Roman" pitchFamily="18" charset="0"/>
              <a:cs typeface="Times New Roman" pitchFamily="18" charset="0"/>
            </a:rPr>
            <a:t>Дошкільного віку – 9</a:t>
          </a:r>
          <a:endParaRPr lang="uk-UA" sz="1600" b="1" dirty="0">
            <a:solidFill>
              <a:srgbClr val="0033CC"/>
            </a:solidFill>
            <a:latin typeface="Times New Roman" pitchFamily="18" charset="0"/>
            <a:cs typeface="Times New Roman" pitchFamily="18" charset="0"/>
          </a:endParaRPr>
        </a:p>
      </dgm:t>
    </dgm:pt>
    <dgm:pt modelId="{542C6832-5237-4D3C-B88F-EB644873070F}" type="parTrans" cxnId="{7D62A891-879B-4BD5-B0FF-E7F01F30F0EB}">
      <dgm:prSet/>
      <dgm:spPr/>
      <dgm:t>
        <a:bodyPr/>
        <a:lstStyle/>
        <a:p>
          <a:endParaRPr lang="uk-UA"/>
        </a:p>
      </dgm:t>
    </dgm:pt>
    <dgm:pt modelId="{AEC49C57-DB43-4794-AC1D-0E58781FCB07}" type="sibTrans" cxnId="{7D62A891-879B-4BD5-B0FF-E7F01F30F0EB}">
      <dgm:prSet/>
      <dgm:spPr/>
      <dgm:t>
        <a:bodyPr/>
        <a:lstStyle/>
        <a:p>
          <a:endParaRPr lang="uk-UA"/>
        </a:p>
      </dgm:t>
    </dgm:pt>
    <dgm:pt modelId="{35DEBB0C-BD68-47FD-AD08-4D0FF5A6B0C8}" type="pres">
      <dgm:prSet presAssocID="{175D012D-38CE-436F-8216-1B0D4C712F5D}" presName="Name0" presStyleCnt="0">
        <dgm:presLayoutVars>
          <dgm:dir/>
          <dgm:animLvl val="lvl"/>
          <dgm:resizeHandles val="exact"/>
        </dgm:presLayoutVars>
      </dgm:prSet>
      <dgm:spPr/>
      <dgm:t>
        <a:bodyPr/>
        <a:lstStyle/>
        <a:p>
          <a:endParaRPr lang="uk-UA"/>
        </a:p>
      </dgm:t>
    </dgm:pt>
    <dgm:pt modelId="{8AEC2ED0-CE4C-4627-A3D7-9B6E929BEC3A}" type="pres">
      <dgm:prSet presAssocID="{9EB5F7DC-234B-4FEE-BEAB-D3A8B1027FEC}" presName="composite" presStyleCnt="0"/>
      <dgm:spPr/>
    </dgm:pt>
    <dgm:pt modelId="{F34EFB64-FCA0-45F1-B49E-92D9AF43A464}" type="pres">
      <dgm:prSet presAssocID="{9EB5F7DC-234B-4FEE-BEAB-D3A8B1027FEC}" presName="parTx" presStyleLbl="alignNode1" presStyleIdx="0" presStyleCnt="2">
        <dgm:presLayoutVars>
          <dgm:chMax val="0"/>
          <dgm:chPref val="0"/>
          <dgm:bulletEnabled val="1"/>
        </dgm:presLayoutVars>
      </dgm:prSet>
      <dgm:spPr/>
      <dgm:t>
        <a:bodyPr/>
        <a:lstStyle/>
        <a:p>
          <a:endParaRPr lang="uk-UA"/>
        </a:p>
      </dgm:t>
    </dgm:pt>
    <dgm:pt modelId="{0FAEEFAE-8D9B-44F0-A4E6-5C2D256DEB6F}" type="pres">
      <dgm:prSet presAssocID="{9EB5F7DC-234B-4FEE-BEAB-D3A8B1027FEC}" presName="desTx" presStyleLbl="alignAccFollowNode1" presStyleIdx="0" presStyleCnt="2" custScaleY="109388" custLinFactNeighborX="3147" custLinFactNeighborY="10590">
        <dgm:presLayoutVars>
          <dgm:bulletEnabled val="1"/>
        </dgm:presLayoutVars>
      </dgm:prSet>
      <dgm:spPr/>
      <dgm:t>
        <a:bodyPr/>
        <a:lstStyle/>
        <a:p>
          <a:endParaRPr lang="uk-UA"/>
        </a:p>
      </dgm:t>
    </dgm:pt>
    <dgm:pt modelId="{04CDE9F6-152B-48D0-B255-D15A7D15C87F}" type="pres">
      <dgm:prSet presAssocID="{F80D296B-EDA5-499C-93C7-639DFE022A62}" presName="space" presStyleCnt="0"/>
      <dgm:spPr/>
    </dgm:pt>
    <dgm:pt modelId="{08375837-A13C-4C5D-95BD-FDC12C1A9197}" type="pres">
      <dgm:prSet presAssocID="{213844A9-056B-41B4-A63A-341D916C7E3F}" presName="composite" presStyleCnt="0"/>
      <dgm:spPr/>
    </dgm:pt>
    <dgm:pt modelId="{A9B6CFDC-A243-4CA2-BC5C-0439E0BF6184}" type="pres">
      <dgm:prSet presAssocID="{213844A9-056B-41B4-A63A-341D916C7E3F}" presName="parTx" presStyleLbl="alignNode1" presStyleIdx="1" presStyleCnt="2">
        <dgm:presLayoutVars>
          <dgm:chMax val="0"/>
          <dgm:chPref val="0"/>
          <dgm:bulletEnabled val="1"/>
        </dgm:presLayoutVars>
      </dgm:prSet>
      <dgm:spPr/>
      <dgm:t>
        <a:bodyPr/>
        <a:lstStyle/>
        <a:p>
          <a:endParaRPr lang="uk-UA"/>
        </a:p>
      </dgm:t>
    </dgm:pt>
    <dgm:pt modelId="{0D50E1BF-5FFD-4A6E-916B-A376CC3E8E6F}" type="pres">
      <dgm:prSet presAssocID="{213844A9-056B-41B4-A63A-341D916C7E3F}" presName="desTx" presStyleLbl="alignAccFollowNode1" presStyleIdx="1" presStyleCnt="2">
        <dgm:presLayoutVars>
          <dgm:bulletEnabled val="1"/>
        </dgm:presLayoutVars>
      </dgm:prSet>
      <dgm:spPr/>
      <dgm:t>
        <a:bodyPr/>
        <a:lstStyle/>
        <a:p>
          <a:endParaRPr lang="uk-UA"/>
        </a:p>
      </dgm:t>
    </dgm:pt>
  </dgm:ptLst>
  <dgm:cxnLst>
    <dgm:cxn modelId="{E17626D2-D3BE-4A98-8F1D-2F80096E7E2D}" type="presOf" srcId="{9EB5F7DC-234B-4FEE-BEAB-D3A8B1027FEC}" destId="{F34EFB64-FCA0-45F1-B49E-92D9AF43A464}" srcOrd="0" destOrd="0" presId="urn:microsoft.com/office/officeart/2005/8/layout/hList1"/>
    <dgm:cxn modelId="{F65C53B4-C9D5-4729-B4DB-2D06B2923B58}" type="presOf" srcId="{D0D3B6A8-0718-4155-9352-3EBA515C1336}" destId="{0FAEEFAE-8D9B-44F0-A4E6-5C2D256DEB6F}" srcOrd="0" destOrd="4" presId="urn:microsoft.com/office/officeart/2005/8/layout/hList1"/>
    <dgm:cxn modelId="{58D4B8EB-5371-4903-BD97-9618868B6382}" type="presOf" srcId="{213844A9-056B-41B4-A63A-341D916C7E3F}" destId="{A9B6CFDC-A243-4CA2-BC5C-0439E0BF6184}" srcOrd="0" destOrd="0" presId="urn:microsoft.com/office/officeart/2005/8/layout/hList1"/>
    <dgm:cxn modelId="{7F7F0567-29B9-4909-87DE-CF6E17228A3D}" srcId="{213844A9-056B-41B4-A63A-341D916C7E3F}" destId="{37B70E34-1640-4C85-868F-907910EADB18}" srcOrd="2" destOrd="0" parTransId="{7BBE5DDD-0B0F-43AE-AB7A-9EDC9C98AC25}" sibTransId="{1ED98056-FEB3-45A0-B22A-037F38507C29}"/>
    <dgm:cxn modelId="{77B4E0F6-DDDF-40E8-8085-9B3FE97B99DE}" srcId="{9EB5F7DC-234B-4FEE-BEAB-D3A8B1027FEC}" destId="{BB4D30E0-2383-4136-81EB-4269D09CB9A5}" srcOrd="5" destOrd="0" parTransId="{9ED3FC66-D1A6-4C12-B58C-06B790514D44}" sibTransId="{78D30502-B311-4257-8B09-C7EEEA5641F0}"/>
    <dgm:cxn modelId="{8FB6CD39-CC9F-4DA5-A82C-0811132769EA}" type="presOf" srcId="{F543948E-FE61-4F87-932D-3BCC77F24E8E}" destId="{0FAEEFAE-8D9B-44F0-A4E6-5C2D256DEB6F}" srcOrd="0" destOrd="1" presId="urn:microsoft.com/office/officeart/2005/8/layout/hList1"/>
    <dgm:cxn modelId="{67975CB0-DD6C-441B-A8B5-F9648E96DA9F}" type="presOf" srcId="{2A850045-A4B4-464A-8264-6C5A2E152601}" destId="{0D50E1BF-5FFD-4A6E-916B-A376CC3E8E6F}" srcOrd="0" destOrd="1" presId="urn:microsoft.com/office/officeart/2005/8/layout/hList1"/>
    <dgm:cxn modelId="{9936B0C9-C518-4CB4-ADA6-0CED7E2D15D8}" type="presOf" srcId="{175D012D-38CE-436F-8216-1B0D4C712F5D}" destId="{35DEBB0C-BD68-47FD-AD08-4D0FF5A6B0C8}" srcOrd="0" destOrd="0" presId="urn:microsoft.com/office/officeart/2005/8/layout/hList1"/>
    <dgm:cxn modelId="{831A7EA4-7DA6-4EE6-9F77-9F69B7E98B99}" srcId="{9EB5F7DC-234B-4FEE-BEAB-D3A8B1027FEC}" destId="{139D17F0-EA3D-4EBA-B11B-DB1B73B14A18}" srcOrd="0" destOrd="0" parTransId="{461E4C53-AEF1-4C78-B002-802DC9850070}" sibTransId="{A05F0856-988B-451F-BB4A-DA55083B1EE3}"/>
    <dgm:cxn modelId="{D7D0FFC7-B21C-428F-8645-6E76C45CD1F9}" type="presOf" srcId="{10D94ECC-7D40-43DC-9250-06F39769BDFB}" destId="{0FAEEFAE-8D9B-44F0-A4E6-5C2D256DEB6F}" srcOrd="0" destOrd="3" presId="urn:microsoft.com/office/officeart/2005/8/layout/hList1"/>
    <dgm:cxn modelId="{7B0A1C54-3C7E-4EBB-8C64-259AED6DCD2E}" type="presOf" srcId="{37B70E34-1640-4C85-868F-907910EADB18}" destId="{0D50E1BF-5FFD-4A6E-916B-A376CC3E8E6F}" srcOrd="0" destOrd="2" presId="urn:microsoft.com/office/officeart/2005/8/layout/hList1"/>
    <dgm:cxn modelId="{7D62A891-879B-4BD5-B0FF-E7F01F30F0EB}" srcId="{213844A9-056B-41B4-A63A-341D916C7E3F}" destId="{E9C7426A-3567-4BB3-B47A-7999424A8D62}" srcOrd="3" destOrd="0" parTransId="{542C6832-5237-4D3C-B88F-EB644873070F}" sibTransId="{AEC49C57-DB43-4794-AC1D-0E58781FCB07}"/>
    <dgm:cxn modelId="{0170DCD2-0F8C-4C28-9A84-C3AD9C9BF786}" type="presOf" srcId="{139D17F0-EA3D-4EBA-B11B-DB1B73B14A18}" destId="{0FAEEFAE-8D9B-44F0-A4E6-5C2D256DEB6F}" srcOrd="0" destOrd="0" presId="urn:microsoft.com/office/officeart/2005/8/layout/hList1"/>
    <dgm:cxn modelId="{0A7A7443-B519-4B8F-8BC7-A13AB763E3B7}" srcId="{9EB5F7DC-234B-4FEE-BEAB-D3A8B1027FEC}" destId="{10D94ECC-7D40-43DC-9250-06F39769BDFB}" srcOrd="3" destOrd="0" parTransId="{1CD3B110-1C9B-4053-A8F9-AC13E1586F52}" sibTransId="{0E138D76-84BA-45CD-8897-323365905A96}"/>
    <dgm:cxn modelId="{8974AB88-1587-4099-A4F4-A23F306D4359}" srcId="{9EB5F7DC-234B-4FEE-BEAB-D3A8B1027FEC}" destId="{0294EE67-F50B-4DDA-9785-5DA1FF6AAE13}" srcOrd="6" destOrd="0" parTransId="{FD2F70C6-5B9F-435F-8F29-55C82A3977E6}" sibTransId="{607DC016-CA95-4804-98FE-1B3F5DAB5359}"/>
    <dgm:cxn modelId="{D41A5993-A69A-4E7F-8F16-A4E1AA11245E}" srcId="{213844A9-056B-41B4-A63A-341D916C7E3F}" destId="{D98E2F5B-33DD-45C5-B860-3D650FF80907}" srcOrd="0" destOrd="0" parTransId="{BE92FD47-5461-4E83-9A5D-FC20A7A07CC2}" sibTransId="{A362FB81-9E89-4F00-8A20-5BFBDAC61FD4}"/>
    <dgm:cxn modelId="{8C16CDFD-325D-463B-BDB9-E088486F059B}" type="presOf" srcId="{0294EE67-F50B-4DDA-9785-5DA1FF6AAE13}" destId="{0FAEEFAE-8D9B-44F0-A4E6-5C2D256DEB6F}" srcOrd="0" destOrd="6" presId="urn:microsoft.com/office/officeart/2005/8/layout/hList1"/>
    <dgm:cxn modelId="{F42E677A-D6E8-4813-8A3C-8B816A43753E}" srcId="{9EB5F7DC-234B-4FEE-BEAB-D3A8B1027FEC}" destId="{D0D3B6A8-0718-4155-9352-3EBA515C1336}" srcOrd="4" destOrd="0" parTransId="{8DEAABFA-D278-494B-BF54-D598E1DD924B}" sibTransId="{D5AD3E1A-1061-425D-BA02-6E25870B4E12}"/>
    <dgm:cxn modelId="{18598640-84F9-4825-AD97-B9E236F01EE3}" type="presOf" srcId="{BB4D30E0-2383-4136-81EB-4269D09CB9A5}" destId="{0FAEEFAE-8D9B-44F0-A4E6-5C2D256DEB6F}" srcOrd="0" destOrd="5" presId="urn:microsoft.com/office/officeart/2005/8/layout/hList1"/>
    <dgm:cxn modelId="{BD87F61B-0882-43CA-A62E-87624E2CC8BE}" srcId="{175D012D-38CE-436F-8216-1B0D4C712F5D}" destId="{213844A9-056B-41B4-A63A-341D916C7E3F}" srcOrd="1" destOrd="0" parTransId="{F79B0D00-17C1-427A-976A-F3B3665A4A6F}" sibTransId="{3A136ACD-7032-4720-8359-B1EFCED8859A}"/>
    <dgm:cxn modelId="{1B14B8B8-F857-422F-B6BE-06B488257E38}" srcId="{213844A9-056B-41B4-A63A-341D916C7E3F}" destId="{2A850045-A4B4-464A-8264-6C5A2E152601}" srcOrd="1" destOrd="0" parTransId="{2FB4C6D8-7815-4617-AB58-C1D9EA1925C4}" sibTransId="{0018D8B1-958D-4556-9CFD-2970B7E7C33A}"/>
    <dgm:cxn modelId="{3DE0E6E0-448D-4EA2-BB39-5C5F1558D9C9}" srcId="{9EB5F7DC-234B-4FEE-BEAB-D3A8B1027FEC}" destId="{ACE28DB3-18FD-4627-9A31-F1B86054DABC}" srcOrd="2" destOrd="0" parTransId="{5F1DD6E8-EE4E-4521-B9AF-ACC606272CDC}" sibTransId="{E6DCEF3B-92F8-47BF-AFD6-52787F22569D}"/>
    <dgm:cxn modelId="{A51357C7-5719-4677-88BE-F4D6EEB2EB03}" type="presOf" srcId="{ACE28DB3-18FD-4627-9A31-F1B86054DABC}" destId="{0FAEEFAE-8D9B-44F0-A4E6-5C2D256DEB6F}" srcOrd="0" destOrd="2" presId="urn:microsoft.com/office/officeart/2005/8/layout/hList1"/>
    <dgm:cxn modelId="{6AD80F27-99F8-4B6B-A94B-D30E004CBD4C}" srcId="{9EB5F7DC-234B-4FEE-BEAB-D3A8B1027FEC}" destId="{F543948E-FE61-4F87-932D-3BCC77F24E8E}" srcOrd="1" destOrd="0" parTransId="{709FC658-408B-4835-882A-050BF376EA01}" sibTransId="{F3BB23F2-C764-4E70-931F-425E60AFCE98}"/>
    <dgm:cxn modelId="{0220571F-156B-4C9E-9FA5-DAF19C3F61E3}" srcId="{175D012D-38CE-436F-8216-1B0D4C712F5D}" destId="{9EB5F7DC-234B-4FEE-BEAB-D3A8B1027FEC}" srcOrd="0" destOrd="0" parTransId="{A56712F0-2C15-4A12-8047-160763231CA9}" sibTransId="{F80D296B-EDA5-499C-93C7-639DFE022A62}"/>
    <dgm:cxn modelId="{490BA9DD-C126-4950-B76C-63DD12F6E32A}" type="presOf" srcId="{E9C7426A-3567-4BB3-B47A-7999424A8D62}" destId="{0D50E1BF-5FFD-4A6E-916B-A376CC3E8E6F}" srcOrd="0" destOrd="3" presId="urn:microsoft.com/office/officeart/2005/8/layout/hList1"/>
    <dgm:cxn modelId="{258F3737-5862-4449-B9DA-7A022394EEE1}" type="presOf" srcId="{D98E2F5B-33DD-45C5-B860-3D650FF80907}" destId="{0D50E1BF-5FFD-4A6E-916B-A376CC3E8E6F}" srcOrd="0" destOrd="0" presId="urn:microsoft.com/office/officeart/2005/8/layout/hList1"/>
    <dgm:cxn modelId="{30C8F0C7-D4A9-4B39-A812-37D35DC6E1B8}" type="presParOf" srcId="{35DEBB0C-BD68-47FD-AD08-4D0FF5A6B0C8}" destId="{8AEC2ED0-CE4C-4627-A3D7-9B6E929BEC3A}" srcOrd="0" destOrd="0" presId="urn:microsoft.com/office/officeart/2005/8/layout/hList1"/>
    <dgm:cxn modelId="{D444D4C7-6C4A-42D4-A0A4-0680783F3464}" type="presParOf" srcId="{8AEC2ED0-CE4C-4627-A3D7-9B6E929BEC3A}" destId="{F34EFB64-FCA0-45F1-B49E-92D9AF43A464}" srcOrd="0" destOrd="0" presId="urn:microsoft.com/office/officeart/2005/8/layout/hList1"/>
    <dgm:cxn modelId="{1311294E-C55E-4534-9B0A-5DE77AF3EBC8}" type="presParOf" srcId="{8AEC2ED0-CE4C-4627-A3D7-9B6E929BEC3A}" destId="{0FAEEFAE-8D9B-44F0-A4E6-5C2D256DEB6F}" srcOrd="1" destOrd="0" presId="urn:microsoft.com/office/officeart/2005/8/layout/hList1"/>
    <dgm:cxn modelId="{6DDAE15D-7A1D-458C-8A8B-007553795A49}" type="presParOf" srcId="{35DEBB0C-BD68-47FD-AD08-4D0FF5A6B0C8}" destId="{04CDE9F6-152B-48D0-B255-D15A7D15C87F}" srcOrd="1" destOrd="0" presId="urn:microsoft.com/office/officeart/2005/8/layout/hList1"/>
    <dgm:cxn modelId="{2B9173EA-3C5B-48B9-B45B-489B09834D2B}" type="presParOf" srcId="{35DEBB0C-BD68-47FD-AD08-4D0FF5A6B0C8}" destId="{08375837-A13C-4C5D-95BD-FDC12C1A9197}" srcOrd="2" destOrd="0" presId="urn:microsoft.com/office/officeart/2005/8/layout/hList1"/>
    <dgm:cxn modelId="{05EADB5E-2F4D-4D35-8C57-35D11D67A6B7}" type="presParOf" srcId="{08375837-A13C-4C5D-95BD-FDC12C1A9197}" destId="{A9B6CFDC-A243-4CA2-BC5C-0439E0BF6184}" srcOrd="0" destOrd="0" presId="urn:microsoft.com/office/officeart/2005/8/layout/hList1"/>
    <dgm:cxn modelId="{A26F7E64-B36D-470B-800B-7FC2BD64683F}" type="presParOf" srcId="{08375837-A13C-4C5D-95BD-FDC12C1A9197}" destId="{0D50E1BF-5FFD-4A6E-916B-A376CC3E8E6F}"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D0231CAA-4490-4DCA-8B73-4A83F2D06529}" type="doc">
      <dgm:prSet loTypeId="urn:microsoft.com/office/officeart/2005/8/layout/cycle7" loCatId="cycle" qsTypeId="urn:microsoft.com/office/officeart/2005/8/quickstyle/3d2" qsCatId="3D" csTypeId="urn:microsoft.com/office/officeart/2005/8/colors/colorful2" csCatId="colorful" phldr="1"/>
      <dgm:spPr/>
      <dgm:t>
        <a:bodyPr/>
        <a:lstStyle/>
        <a:p>
          <a:endParaRPr lang="uk-UA"/>
        </a:p>
      </dgm:t>
    </dgm:pt>
    <dgm:pt modelId="{CC15D90E-3C4F-47E9-978D-95578EF24FC5}">
      <dgm:prSet phldrT="[Текст]" custT="1"/>
      <dgm:spPr/>
      <dgm:t>
        <a:bodyPr/>
        <a:lstStyle/>
        <a:p>
          <a:r>
            <a:rPr lang="uk-UA" sz="1800" b="1" dirty="0" smtClean="0">
              <a:latin typeface="Times New Roman" pitchFamily="18" charset="0"/>
              <a:cs typeface="Times New Roman" pitchFamily="18" charset="0"/>
            </a:rPr>
            <a:t>Кадрове забезпечення</a:t>
          </a:r>
          <a:endParaRPr lang="uk-UA" sz="1800" b="1" dirty="0">
            <a:latin typeface="Times New Roman" pitchFamily="18" charset="0"/>
            <a:cs typeface="Times New Roman" pitchFamily="18" charset="0"/>
          </a:endParaRPr>
        </a:p>
      </dgm:t>
    </dgm:pt>
    <dgm:pt modelId="{875DB614-BC9A-474A-9F6E-1BA1975FB0AE}" type="parTrans" cxnId="{71DCAE6A-A583-4ECD-B289-D303DD3F8575}">
      <dgm:prSet/>
      <dgm:spPr/>
      <dgm:t>
        <a:bodyPr/>
        <a:lstStyle/>
        <a:p>
          <a:endParaRPr lang="uk-UA"/>
        </a:p>
      </dgm:t>
    </dgm:pt>
    <dgm:pt modelId="{E0506538-88B5-4046-B6FE-3AF78426C146}" type="sibTrans" cxnId="{71DCAE6A-A583-4ECD-B289-D303DD3F8575}">
      <dgm:prSet/>
      <dgm:spPr/>
      <dgm:t>
        <a:bodyPr/>
        <a:lstStyle/>
        <a:p>
          <a:endParaRPr lang="uk-UA"/>
        </a:p>
      </dgm:t>
    </dgm:pt>
    <dgm:pt modelId="{B6FF86B9-E8C0-4B4E-BCF1-875DD6184636}">
      <dgm:prSet phldrT="[Текст]"/>
      <dgm:spPr/>
      <dgm:t>
        <a:bodyPr/>
        <a:lstStyle/>
        <a:p>
          <a:r>
            <a:rPr lang="uk-UA" dirty="0" smtClean="0">
              <a:latin typeface="Times New Roman" pitchFamily="18" charset="0"/>
              <a:cs typeface="Times New Roman" pitchFamily="18" charset="0"/>
            </a:rPr>
            <a:t>Технічного персоналу -33</a:t>
          </a:r>
          <a:endParaRPr lang="uk-UA" dirty="0">
            <a:latin typeface="Times New Roman" pitchFamily="18" charset="0"/>
            <a:cs typeface="Times New Roman" pitchFamily="18" charset="0"/>
          </a:endParaRPr>
        </a:p>
      </dgm:t>
    </dgm:pt>
    <dgm:pt modelId="{DFE14DAE-7846-460B-996A-7EB0075F7B56}" type="parTrans" cxnId="{7EBE2DE1-0CD9-4390-8C54-C2F06A879A04}">
      <dgm:prSet/>
      <dgm:spPr/>
      <dgm:t>
        <a:bodyPr/>
        <a:lstStyle/>
        <a:p>
          <a:endParaRPr lang="uk-UA"/>
        </a:p>
      </dgm:t>
    </dgm:pt>
    <dgm:pt modelId="{2F4EA888-4744-4A06-BABE-D5F5853BE194}" type="sibTrans" cxnId="{7EBE2DE1-0CD9-4390-8C54-C2F06A879A04}">
      <dgm:prSet/>
      <dgm:spPr/>
      <dgm:t>
        <a:bodyPr/>
        <a:lstStyle/>
        <a:p>
          <a:endParaRPr lang="uk-UA"/>
        </a:p>
      </dgm:t>
    </dgm:pt>
    <dgm:pt modelId="{BBB7B405-70AB-46D1-B111-911416E0B361}">
      <dgm:prSet phldrT="[Текст]"/>
      <dgm:spPr/>
      <dgm:t>
        <a:bodyPr/>
        <a:lstStyle/>
        <a:p>
          <a:r>
            <a:rPr lang="uk-UA" dirty="0" smtClean="0">
              <a:latin typeface="Times New Roman" pitchFamily="18" charset="0"/>
              <a:cs typeface="Times New Roman" pitchFamily="18" charset="0"/>
            </a:rPr>
            <a:t>Педагогічних працівників - 30</a:t>
          </a:r>
          <a:endParaRPr lang="uk-UA" dirty="0">
            <a:latin typeface="Times New Roman" pitchFamily="18" charset="0"/>
            <a:cs typeface="Times New Roman" pitchFamily="18" charset="0"/>
          </a:endParaRPr>
        </a:p>
      </dgm:t>
    </dgm:pt>
    <dgm:pt modelId="{E803C3B8-7BBB-4D3D-9739-ACEC44A015A0}" type="parTrans" cxnId="{B8028BFD-D069-4D7F-BF71-48971E58F367}">
      <dgm:prSet/>
      <dgm:spPr/>
      <dgm:t>
        <a:bodyPr/>
        <a:lstStyle/>
        <a:p>
          <a:endParaRPr lang="uk-UA"/>
        </a:p>
      </dgm:t>
    </dgm:pt>
    <dgm:pt modelId="{C26783BD-8FCD-4892-B021-7585F427543F}" type="sibTrans" cxnId="{B8028BFD-D069-4D7F-BF71-48971E58F367}">
      <dgm:prSet/>
      <dgm:spPr/>
      <dgm:t>
        <a:bodyPr/>
        <a:lstStyle/>
        <a:p>
          <a:endParaRPr lang="uk-UA"/>
        </a:p>
      </dgm:t>
    </dgm:pt>
    <dgm:pt modelId="{F14EFAB0-8D34-4413-B764-ADD80A1B7FF7}" type="pres">
      <dgm:prSet presAssocID="{D0231CAA-4490-4DCA-8B73-4A83F2D06529}" presName="Name0" presStyleCnt="0">
        <dgm:presLayoutVars>
          <dgm:dir/>
          <dgm:resizeHandles val="exact"/>
        </dgm:presLayoutVars>
      </dgm:prSet>
      <dgm:spPr/>
      <dgm:t>
        <a:bodyPr/>
        <a:lstStyle/>
        <a:p>
          <a:endParaRPr lang="uk-UA"/>
        </a:p>
      </dgm:t>
    </dgm:pt>
    <dgm:pt modelId="{FFDFB7BB-3B49-4285-92F9-7CE5B2374DCF}" type="pres">
      <dgm:prSet presAssocID="{CC15D90E-3C4F-47E9-978D-95578EF24FC5}" presName="node" presStyleLbl="node1" presStyleIdx="0" presStyleCnt="3" custScaleX="310423">
        <dgm:presLayoutVars>
          <dgm:bulletEnabled val="1"/>
        </dgm:presLayoutVars>
      </dgm:prSet>
      <dgm:spPr/>
      <dgm:t>
        <a:bodyPr/>
        <a:lstStyle/>
        <a:p>
          <a:endParaRPr lang="uk-UA"/>
        </a:p>
      </dgm:t>
    </dgm:pt>
    <dgm:pt modelId="{DBE0282C-3160-44EA-8A42-63FF3419713A}" type="pres">
      <dgm:prSet presAssocID="{E0506538-88B5-4046-B6FE-3AF78426C146}" presName="sibTrans" presStyleLbl="sibTrans2D1" presStyleIdx="0" presStyleCnt="3"/>
      <dgm:spPr/>
      <dgm:t>
        <a:bodyPr/>
        <a:lstStyle/>
        <a:p>
          <a:endParaRPr lang="uk-UA"/>
        </a:p>
      </dgm:t>
    </dgm:pt>
    <dgm:pt modelId="{9CE759C5-324F-46CB-9B67-AFB84841967B}" type="pres">
      <dgm:prSet presAssocID="{E0506538-88B5-4046-B6FE-3AF78426C146}" presName="connectorText" presStyleLbl="sibTrans2D1" presStyleIdx="0" presStyleCnt="3"/>
      <dgm:spPr/>
      <dgm:t>
        <a:bodyPr/>
        <a:lstStyle/>
        <a:p>
          <a:endParaRPr lang="uk-UA"/>
        </a:p>
      </dgm:t>
    </dgm:pt>
    <dgm:pt modelId="{74527A4C-C31D-48BE-93D6-3EBBFCE673F4}" type="pres">
      <dgm:prSet presAssocID="{B6FF86B9-E8C0-4B4E-BCF1-875DD6184636}" presName="node" presStyleLbl="node1" presStyleIdx="1" presStyleCnt="3" custScaleX="168590" custRadScaleRad="113544" custRadScaleInc="-25493">
        <dgm:presLayoutVars>
          <dgm:bulletEnabled val="1"/>
        </dgm:presLayoutVars>
      </dgm:prSet>
      <dgm:spPr/>
      <dgm:t>
        <a:bodyPr/>
        <a:lstStyle/>
        <a:p>
          <a:endParaRPr lang="uk-UA"/>
        </a:p>
      </dgm:t>
    </dgm:pt>
    <dgm:pt modelId="{06DC8E47-5D71-4190-97F6-73F6484DE1E9}" type="pres">
      <dgm:prSet presAssocID="{2F4EA888-4744-4A06-BABE-D5F5853BE194}" presName="sibTrans" presStyleLbl="sibTrans2D1" presStyleIdx="1" presStyleCnt="3"/>
      <dgm:spPr/>
      <dgm:t>
        <a:bodyPr/>
        <a:lstStyle/>
        <a:p>
          <a:endParaRPr lang="uk-UA"/>
        </a:p>
      </dgm:t>
    </dgm:pt>
    <dgm:pt modelId="{52A1F321-2DC7-495B-AF62-22A5EB95500F}" type="pres">
      <dgm:prSet presAssocID="{2F4EA888-4744-4A06-BABE-D5F5853BE194}" presName="connectorText" presStyleLbl="sibTrans2D1" presStyleIdx="1" presStyleCnt="3"/>
      <dgm:spPr/>
      <dgm:t>
        <a:bodyPr/>
        <a:lstStyle/>
        <a:p>
          <a:endParaRPr lang="uk-UA"/>
        </a:p>
      </dgm:t>
    </dgm:pt>
    <dgm:pt modelId="{E1FCF5E4-C5CC-4D5A-B12B-DF7A92817E4A}" type="pres">
      <dgm:prSet presAssocID="{BBB7B405-70AB-46D1-B111-911416E0B361}" presName="node" presStyleLbl="node1" presStyleIdx="2" presStyleCnt="3" custScaleX="168576" custRadScaleRad="102994" custRadScaleInc="22917">
        <dgm:presLayoutVars>
          <dgm:bulletEnabled val="1"/>
        </dgm:presLayoutVars>
      </dgm:prSet>
      <dgm:spPr/>
      <dgm:t>
        <a:bodyPr/>
        <a:lstStyle/>
        <a:p>
          <a:endParaRPr lang="uk-UA"/>
        </a:p>
      </dgm:t>
    </dgm:pt>
    <dgm:pt modelId="{213AA54C-9890-44A3-9285-1CBE7FAF6B0E}" type="pres">
      <dgm:prSet presAssocID="{C26783BD-8FCD-4892-B021-7585F427543F}" presName="sibTrans" presStyleLbl="sibTrans2D1" presStyleIdx="2" presStyleCnt="3"/>
      <dgm:spPr/>
      <dgm:t>
        <a:bodyPr/>
        <a:lstStyle/>
        <a:p>
          <a:endParaRPr lang="uk-UA"/>
        </a:p>
      </dgm:t>
    </dgm:pt>
    <dgm:pt modelId="{B9845E60-62EC-4154-B492-A857FA86EBEB}" type="pres">
      <dgm:prSet presAssocID="{C26783BD-8FCD-4892-B021-7585F427543F}" presName="connectorText" presStyleLbl="sibTrans2D1" presStyleIdx="2" presStyleCnt="3"/>
      <dgm:spPr/>
      <dgm:t>
        <a:bodyPr/>
        <a:lstStyle/>
        <a:p>
          <a:endParaRPr lang="uk-UA"/>
        </a:p>
      </dgm:t>
    </dgm:pt>
  </dgm:ptLst>
  <dgm:cxnLst>
    <dgm:cxn modelId="{4CF3B5E9-EAAF-4FDB-A1A1-340818A7D452}" type="presOf" srcId="{2F4EA888-4744-4A06-BABE-D5F5853BE194}" destId="{06DC8E47-5D71-4190-97F6-73F6484DE1E9}" srcOrd="0" destOrd="0" presId="urn:microsoft.com/office/officeart/2005/8/layout/cycle7"/>
    <dgm:cxn modelId="{F89B2D09-62BE-4471-9759-F3DB99F24E6D}" type="presOf" srcId="{CC15D90E-3C4F-47E9-978D-95578EF24FC5}" destId="{FFDFB7BB-3B49-4285-92F9-7CE5B2374DCF}" srcOrd="0" destOrd="0" presId="urn:microsoft.com/office/officeart/2005/8/layout/cycle7"/>
    <dgm:cxn modelId="{71DCAE6A-A583-4ECD-B289-D303DD3F8575}" srcId="{D0231CAA-4490-4DCA-8B73-4A83F2D06529}" destId="{CC15D90E-3C4F-47E9-978D-95578EF24FC5}" srcOrd="0" destOrd="0" parTransId="{875DB614-BC9A-474A-9F6E-1BA1975FB0AE}" sibTransId="{E0506538-88B5-4046-B6FE-3AF78426C146}"/>
    <dgm:cxn modelId="{F9CC310D-D6FA-40E3-8F4A-B8DEFDF5E497}" type="presOf" srcId="{2F4EA888-4744-4A06-BABE-D5F5853BE194}" destId="{52A1F321-2DC7-495B-AF62-22A5EB95500F}" srcOrd="1" destOrd="0" presId="urn:microsoft.com/office/officeart/2005/8/layout/cycle7"/>
    <dgm:cxn modelId="{839749B1-8DB8-4445-84DF-65ACDF58FA93}" type="presOf" srcId="{BBB7B405-70AB-46D1-B111-911416E0B361}" destId="{E1FCF5E4-C5CC-4D5A-B12B-DF7A92817E4A}" srcOrd="0" destOrd="0" presId="urn:microsoft.com/office/officeart/2005/8/layout/cycle7"/>
    <dgm:cxn modelId="{9DA54D33-7B99-48B2-8074-97E5BF0B83A8}" type="presOf" srcId="{C26783BD-8FCD-4892-B021-7585F427543F}" destId="{213AA54C-9890-44A3-9285-1CBE7FAF6B0E}" srcOrd="0" destOrd="0" presId="urn:microsoft.com/office/officeart/2005/8/layout/cycle7"/>
    <dgm:cxn modelId="{51AD8811-038C-49CF-B391-D5BA5E62BED3}" type="presOf" srcId="{B6FF86B9-E8C0-4B4E-BCF1-875DD6184636}" destId="{74527A4C-C31D-48BE-93D6-3EBBFCE673F4}" srcOrd="0" destOrd="0" presId="urn:microsoft.com/office/officeart/2005/8/layout/cycle7"/>
    <dgm:cxn modelId="{3798E25B-2791-4859-9DC6-A58C817E4C08}" type="presOf" srcId="{E0506538-88B5-4046-B6FE-3AF78426C146}" destId="{DBE0282C-3160-44EA-8A42-63FF3419713A}" srcOrd="0" destOrd="0" presId="urn:microsoft.com/office/officeart/2005/8/layout/cycle7"/>
    <dgm:cxn modelId="{6FDA7035-9F81-4FCE-9A9D-3587AF8059B2}" type="presOf" srcId="{E0506538-88B5-4046-B6FE-3AF78426C146}" destId="{9CE759C5-324F-46CB-9B67-AFB84841967B}" srcOrd="1" destOrd="0" presId="urn:microsoft.com/office/officeart/2005/8/layout/cycle7"/>
    <dgm:cxn modelId="{AF174116-9AB2-4849-AF4E-55116304B48F}" type="presOf" srcId="{D0231CAA-4490-4DCA-8B73-4A83F2D06529}" destId="{F14EFAB0-8D34-4413-B764-ADD80A1B7FF7}" srcOrd="0" destOrd="0" presId="urn:microsoft.com/office/officeart/2005/8/layout/cycle7"/>
    <dgm:cxn modelId="{7EBE2DE1-0CD9-4390-8C54-C2F06A879A04}" srcId="{D0231CAA-4490-4DCA-8B73-4A83F2D06529}" destId="{B6FF86B9-E8C0-4B4E-BCF1-875DD6184636}" srcOrd="1" destOrd="0" parTransId="{DFE14DAE-7846-460B-996A-7EB0075F7B56}" sibTransId="{2F4EA888-4744-4A06-BABE-D5F5853BE194}"/>
    <dgm:cxn modelId="{B8028BFD-D069-4D7F-BF71-48971E58F367}" srcId="{D0231CAA-4490-4DCA-8B73-4A83F2D06529}" destId="{BBB7B405-70AB-46D1-B111-911416E0B361}" srcOrd="2" destOrd="0" parTransId="{E803C3B8-7BBB-4D3D-9739-ACEC44A015A0}" sibTransId="{C26783BD-8FCD-4892-B021-7585F427543F}"/>
    <dgm:cxn modelId="{9C4CABF8-4C16-46C1-A1B6-FC89169590B1}" type="presOf" srcId="{C26783BD-8FCD-4892-B021-7585F427543F}" destId="{B9845E60-62EC-4154-B492-A857FA86EBEB}" srcOrd="1" destOrd="0" presId="urn:microsoft.com/office/officeart/2005/8/layout/cycle7"/>
    <dgm:cxn modelId="{85830090-BBC7-4395-8198-4F9B6009F53C}" type="presParOf" srcId="{F14EFAB0-8D34-4413-B764-ADD80A1B7FF7}" destId="{FFDFB7BB-3B49-4285-92F9-7CE5B2374DCF}" srcOrd="0" destOrd="0" presId="urn:microsoft.com/office/officeart/2005/8/layout/cycle7"/>
    <dgm:cxn modelId="{61AB1074-763C-4349-B14A-298C3C4F8409}" type="presParOf" srcId="{F14EFAB0-8D34-4413-B764-ADD80A1B7FF7}" destId="{DBE0282C-3160-44EA-8A42-63FF3419713A}" srcOrd="1" destOrd="0" presId="urn:microsoft.com/office/officeart/2005/8/layout/cycle7"/>
    <dgm:cxn modelId="{309C32C7-FA18-4FEE-86CE-7FAECE358704}" type="presParOf" srcId="{DBE0282C-3160-44EA-8A42-63FF3419713A}" destId="{9CE759C5-324F-46CB-9B67-AFB84841967B}" srcOrd="0" destOrd="0" presId="urn:microsoft.com/office/officeart/2005/8/layout/cycle7"/>
    <dgm:cxn modelId="{61891FD3-BF72-44F9-88CB-B08C62AA10C7}" type="presParOf" srcId="{F14EFAB0-8D34-4413-B764-ADD80A1B7FF7}" destId="{74527A4C-C31D-48BE-93D6-3EBBFCE673F4}" srcOrd="2" destOrd="0" presId="urn:microsoft.com/office/officeart/2005/8/layout/cycle7"/>
    <dgm:cxn modelId="{59E329D0-4794-4D04-9925-5C300FDF6C1D}" type="presParOf" srcId="{F14EFAB0-8D34-4413-B764-ADD80A1B7FF7}" destId="{06DC8E47-5D71-4190-97F6-73F6484DE1E9}" srcOrd="3" destOrd="0" presId="urn:microsoft.com/office/officeart/2005/8/layout/cycle7"/>
    <dgm:cxn modelId="{82E1832A-D948-48FC-81E0-84BD4EF2998B}" type="presParOf" srcId="{06DC8E47-5D71-4190-97F6-73F6484DE1E9}" destId="{52A1F321-2DC7-495B-AF62-22A5EB95500F}" srcOrd="0" destOrd="0" presId="urn:microsoft.com/office/officeart/2005/8/layout/cycle7"/>
    <dgm:cxn modelId="{4F3AC200-BE57-4451-BC87-B19E48DE8264}" type="presParOf" srcId="{F14EFAB0-8D34-4413-B764-ADD80A1B7FF7}" destId="{E1FCF5E4-C5CC-4D5A-B12B-DF7A92817E4A}" srcOrd="4" destOrd="0" presId="urn:microsoft.com/office/officeart/2005/8/layout/cycle7"/>
    <dgm:cxn modelId="{1F23E524-3CB6-4297-B826-D21DFB475E60}" type="presParOf" srcId="{F14EFAB0-8D34-4413-B764-ADD80A1B7FF7}" destId="{213AA54C-9890-44A3-9285-1CBE7FAF6B0E}" srcOrd="5" destOrd="0" presId="urn:microsoft.com/office/officeart/2005/8/layout/cycle7"/>
    <dgm:cxn modelId="{FD5F8B9D-3F62-400E-83E9-A6649BA49375}" type="presParOf" srcId="{213AA54C-9890-44A3-9285-1CBE7FAF6B0E}" destId="{B9845E60-62EC-4154-B492-A857FA86EBEB}"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5" name="Прямоугольник 4"/>
          <p:cNvSpPr/>
          <p:nvPr/>
        </p:nvSpPr>
        <p:spPr>
          <a:xfrm>
            <a:off x="1428728" y="714356"/>
            <a:ext cx="7500990" cy="2492990"/>
          </a:xfrm>
          <a:prstGeom prst="rect">
            <a:avLst/>
          </a:prstGeom>
        </p:spPr>
        <p:txBody>
          <a:bodyPr wrap="square">
            <a:spAutoFit/>
          </a:bodyPr>
          <a:lstStyle/>
          <a:p>
            <a:pPr algn="ctr"/>
            <a:r>
              <a:rPr lang="uk-UA" sz="2800" b="1" dirty="0" smtClean="0">
                <a:solidFill>
                  <a:srgbClr val="002060"/>
                </a:solidFill>
                <a:latin typeface="Times New Roman" pitchFamily="18" charset="0"/>
                <a:cs typeface="Times New Roman" pitchFamily="18" charset="0"/>
              </a:rPr>
              <a:t>ЗВІТ ДИРЕКТОРА </a:t>
            </a:r>
          </a:p>
          <a:p>
            <a:pPr algn="ctr"/>
            <a:r>
              <a:rPr lang="uk-UA" sz="2400" b="1" dirty="0" smtClean="0">
                <a:solidFill>
                  <a:srgbClr val="002060"/>
                </a:solidFill>
                <a:latin typeface="Times New Roman" pitchFamily="18" charset="0"/>
                <a:cs typeface="Times New Roman" pitchFamily="18" charset="0"/>
              </a:rPr>
              <a:t>ДОШКІЛЬНОГО НАВЧАЛЬНОГО ЗАКЛАДУ № 37</a:t>
            </a:r>
            <a:endParaRPr lang="uk-UA" sz="2400" dirty="0" smtClean="0">
              <a:solidFill>
                <a:srgbClr val="002060"/>
              </a:solidFill>
              <a:latin typeface="Times New Roman" pitchFamily="18" charset="0"/>
              <a:cs typeface="Times New Roman" pitchFamily="18" charset="0"/>
            </a:endParaRPr>
          </a:p>
          <a:p>
            <a:pPr algn="ctr"/>
            <a:r>
              <a:rPr lang="uk-UA" sz="3200" b="1" dirty="0" smtClean="0">
                <a:solidFill>
                  <a:srgbClr val="002060"/>
                </a:solidFill>
                <a:latin typeface="Times New Roman" pitchFamily="18" charset="0"/>
                <a:cs typeface="Times New Roman" pitchFamily="18" charset="0"/>
              </a:rPr>
              <a:t>Валентини ВІННІК</a:t>
            </a:r>
          </a:p>
          <a:p>
            <a:pPr algn="ctr"/>
            <a:r>
              <a:rPr lang="uk-UA" altLang="ru-RU" sz="2200" b="1" dirty="0" smtClean="0">
                <a:solidFill>
                  <a:srgbClr val="002060"/>
                </a:solidFill>
                <a:latin typeface="Times New Roman" panose="02020603050405020304" pitchFamily="18" charset="0"/>
                <a:cs typeface="Times New Roman" panose="02020603050405020304" pitchFamily="18" charset="0"/>
              </a:rPr>
              <a:t>перед колективом та громадськістю за підсумками</a:t>
            </a:r>
            <a:br>
              <a:rPr lang="uk-UA" altLang="ru-RU" sz="2200" b="1" dirty="0" smtClean="0">
                <a:solidFill>
                  <a:srgbClr val="002060"/>
                </a:solidFill>
                <a:latin typeface="Times New Roman" panose="02020603050405020304" pitchFamily="18" charset="0"/>
                <a:cs typeface="Times New Roman" panose="02020603050405020304" pitchFamily="18" charset="0"/>
              </a:rPr>
            </a:br>
            <a:r>
              <a:rPr lang="uk-UA" altLang="ru-RU" sz="2200" b="1" dirty="0" smtClean="0">
                <a:solidFill>
                  <a:srgbClr val="002060"/>
                </a:solidFill>
                <a:latin typeface="Times New Roman" panose="02020603050405020304" pitchFamily="18" charset="0"/>
                <a:cs typeface="Times New Roman" panose="02020603050405020304" pitchFamily="18" charset="0"/>
              </a:rPr>
              <a:t>діяльності протягом 2022-2023 навчального року</a:t>
            </a:r>
            <a:endParaRPr lang="ru-RU" altLang="ru-RU" sz="2200" b="1" dirty="0" smtClean="0">
              <a:solidFill>
                <a:srgbClr val="002060"/>
              </a:solidFill>
              <a:latin typeface="Times New Roman" panose="02020603050405020304" pitchFamily="18" charset="0"/>
              <a:cs typeface="Times New Roman" panose="02020603050405020304" pitchFamily="18" charset="0"/>
            </a:endParaRPr>
          </a:p>
          <a:p>
            <a:pPr algn="ctr"/>
            <a:endParaRPr lang="uk-UA" sz="2800" dirty="0" smtClean="0">
              <a:solidFill>
                <a:srgbClr val="002060"/>
              </a:solidFill>
              <a:latin typeface="Times New Roman" pitchFamily="18" charset="0"/>
              <a:cs typeface="Times New Roman" pitchFamily="18" charset="0"/>
            </a:endParaRPr>
          </a:p>
        </p:txBody>
      </p:sp>
      <p:pic>
        <p:nvPicPr>
          <p:cNvPr id="15362" name="Picture 2" descr="Дошкільний навчальний заклад №37 &quot;Дзвіночок&quot;, Луцьк | на сайте Dity in UA"/>
          <p:cNvPicPr>
            <a:picLocks noChangeAspect="1" noChangeArrowheads="1"/>
          </p:cNvPicPr>
          <p:nvPr/>
        </p:nvPicPr>
        <p:blipFill>
          <a:blip r:embed="rId3"/>
          <a:srcRect/>
          <a:stretch>
            <a:fillRect/>
          </a:stretch>
        </p:blipFill>
        <p:spPr bwMode="auto">
          <a:xfrm>
            <a:off x="2786050" y="3214686"/>
            <a:ext cx="4714908" cy="3047830"/>
          </a:xfrm>
          <a:prstGeom prst="rect">
            <a:avLst/>
          </a:prstGeom>
          <a:noFill/>
        </p:spPr>
      </p:pic>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1643042" y="428604"/>
            <a:ext cx="6429420" cy="646331"/>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ЦІКАВЕ, ЗМІСТОВНЕ, НАСИЧЕНЕ ЩОДЕННЕ ЖИТТЯ ДОШКІЛЬНЯТ У ЗАКЛАДІ </a:t>
            </a:r>
            <a:endParaRPr lang="uk-UA" b="1" dirty="0">
              <a:solidFill>
                <a:srgbClr val="002060"/>
              </a:solidFill>
              <a:latin typeface="Times New Roman" pitchFamily="18" charset="0"/>
              <a:cs typeface="Times New Roman" pitchFamily="18" charset="0"/>
            </a:endParaRPr>
          </a:p>
        </p:txBody>
      </p:sp>
      <p:pic>
        <p:nvPicPr>
          <p:cNvPr id="1026" name="Picture 2" descr="C:\Users\Dnz37\Desktop\Методичний к-т\РЕЙТИНГ 23\фото до рейтенгу\20230424_162103.jpg"/>
          <p:cNvPicPr>
            <a:picLocks noChangeAspect="1" noChangeArrowheads="1"/>
          </p:cNvPicPr>
          <p:nvPr/>
        </p:nvPicPr>
        <p:blipFill>
          <a:blip r:embed="rId3" cstate="print"/>
          <a:srcRect/>
          <a:stretch>
            <a:fillRect/>
          </a:stretch>
        </p:blipFill>
        <p:spPr bwMode="auto">
          <a:xfrm rot="20684128">
            <a:off x="904272" y="1453193"/>
            <a:ext cx="3223153" cy="2417364"/>
          </a:xfrm>
          <a:prstGeom prst="rect">
            <a:avLst/>
          </a:prstGeom>
          <a:noFill/>
        </p:spPr>
      </p:pic>
      <p:pic>
        <p:nvPicPr>
          <p:cNvPr id="1027" name="Picture 3" descr="C:\Users\Dnz37\Desktop\Методичний к-т\РЕЙТИНГ 23\фото до рейтенгу\20230420_153855.jpg"/>
          <p:cNvPicPr>
            <a:picLocks noChangeAspect="1" noChangeArrowheads="1"/>
          </p:cNvPicPr>
          <p:nvPr/>
        </p:nvPicPr>
        <p:blipFill>
          <a:blip r:embed="rId4" cstate="print"/>
          <a:srcRect/>
          <a:stretch>
            <a:fillRect/>
          </a:stretch>
        </p:blipFill>
        <p:spPr bwMode="auto">
          <a:xfrm rot="952083">
            <a:off x="6047932" y="1278492"/>
            <a:ext cx="2857520" cy="2143140"/>
          </a:xfrm>
          <a:prstGeom prst="rect">
            <a:avLst/>
          </a:prstGeom>
          <a:noFill/>
        </p:spPr>
      </p:pic>
      <p:pic>
        <p:nvPicPr>
          <p:cNvPr id="1030" name="Picture 6" descr="C:\Users\Dnz37\Desktop\Методичний к-т\РЕЙТИНГ 23\фото до рейтенгу\1682409454094.jpg"/>
          <p:cNvPicPr>
            <a:picLocks noChangeAspect="1" noChangeArrowheads="1"/>
          </p:cNvPicPr>
          <p:nvPr/>
        </p:nvPicPr>
        <p:blipFill>
          <a:blip r:embed="rId5"/>
          <a:srcRect t="17363" r="1318"/>
          <a:stretch>
            <a:fillRect/>
          </a:stretch>
        </p:blipFill>
        <p:spPr bwMode="auto">
          <a:xfrm>
            <a:off x="1357290" y="4071942"/>
            <a:ext cx="3786214" cy="2379934"/>
          </a:xfrm>
          <a:prstGeom prst="rect">
            <a:avLst/>
          </a:prstGeom>
          <a:noFill/>
        </p:spPr>
      </p:pic>
      <p:pic>
        <p:nvPicPr>
          <p:cNvPr id="1031" name="Picture 7" descr="C:\Users\Dnz37\Desktop\Методичний к-т\РЕЙТИНГ 23\фото до рейтенгу\image_6487327(4).JPG"/>
          <p:cNvPicPr>
            <a:picLocks noChangeAspect="1" noChangeArrowheads="1"/>
          </p:cNvPicPr>
          <p:nvPr/>
        </p:nvPicPr>
        <p:blipFill>
          <a:blip r:embed="rId6" cstate="print"/>
          <a:srcRect/>
          <a:stretch>
            <a:fillRect/>
          </a:stretch>
        </p:blipFill>
        <p:spPr bwMode="auto">
          <a:xfrm>
            <a:off x="4000496" y="1357298"/>
            <a:ext cx="2160000" cy="2880000"/>
          </a:xfrm>
          <a:prstGeom prst="rect">
            <a:avLst/>
          </a:prstGeom>
          <a:noFill/>
        </p:spPr>
      </p:pic>
      <p:pic>
        <p:nvPicPr>
          <p:cNvPr id="1029" name="Picture 5" descr="C:\Users\Dnz37\Desktop\Методичний к-т\РЕЙТИНГ 23\фото до рейтенгу\11.jpg"/>
          <p:cNvPicPr>
            <a:picLocks noChangeAspect="1" noChangeArrowheads="1"/>
          </p:cNvPicPr>
          <p:nvPr/>
        </p:nvPicPr>
        <p:blipFill>
          <a:blip r:embed="rId7" cstate="print"/>
          <a:srcRect/>
          <a:stretch>
            <a:fillRect/>
          </a:stretch>
        </p:blipFill>
        <p:spPr bwMode="auto">
          <a:xfrm>
            <a:off x="5206508" y="4214818"/>
            <a:ext cx="3699089" cy="22370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pic>
        <p:nvPicPr>
          <p:cNvPr id="2050" name="Picture 2" descr="C:\Users\Dnz37\Documents\2023_06_14\IMG_0001.jpg"/>
          <p:cNvPicPr>
            <a:picLocks noChangeAspect="1" noChangeArrowheads="1"/>
          </p:cNvPicPr>
          <p:nvPr/>
        </p:nvPicPr>
        <p:blipFill>
          <a:blip r:embed="rId3" cstate="print">
            <a:lum contrast="-20000"/>
          </a:blip>
          <a:srcRect/>
          <a:stretch>
            <a:fillRect/>
          </a:stretch>
        </p:blipFill>
        <p:spPr bwMode="auto">
          <a:xfrm>
            <a:off x="5715008" y="642918"/>
            <a:ext cx="3135215" cy="4434202"/>
          </a:xfrm>
          <a:prstGeom prst="rect">
            <a:avLst/>
          </a:prstGeom>
          <a:noFill/>
        </p:spPr>
      </p:pic>
      <p:sp>
        <p:nvSpPr>
          <p:cNvPr id="7" name="TextBox 6"/>
          <p:cNvSpPr txBox="1"/>
          <p:nvPr/>
        </p:nvSpPr>
        <p:spPr>
          <a:xfrm>
            <a:off x="714348" y="2285992"/>
            <a:ext cx="5143536" cy="1938992"/>
          </a:xfrm>
          <a:prstGeom prst="rect">
            <a:avLst/>
          </a:prstGeom>
          <a:noFill/>
        </p:spPr>
        <p:txBody>
          <a:bodyPr wrap="square" rtlCol="0">
            <a:spAutoFit/>
          </a:bodyPr>
          <a:lstStyle/>
          <a:p>
            <a:r>
              <a:rPr lang="uk-UA" sz="2000" dirty="0" smtClean="0">
                <a:latin typeface="Times New Roman" pitchFamily="18" charset="0"/>
                <a:cs typeface="Times New Roman" pitchFamily="18" charset="0"/>
              </a:rPr>
              <a:t>    В  дошкільному навчальному закладі №37 визначено політику забезпечення якості освітньої діяльності, розроблено Положення про внутрішню систему забезпечення якості освіти, яке схвалено педагогічною радою ЗДО №37 (протокол №2 від 09.12.2021).</a:t>
            </a:r>
            <a:endParaRPr lang="uk-UA"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3" name="Содержимое 2"/>
          <p:cNvSpPr>
            <a:spLocks noGrp="1"/>
          </p:cNvSpPr>
          <p:nvPr>
            <p:ph idx="1"/>
          </p:nvPr>
        </p:nvSpPr>
        <p:spPr>
          <a:xfrm>
            <a:off x="571472" y="1071546"/>
            <a:ext cx="4500594" cy="4525963"/>
          </a:xfrm>
        </p:spPr>
        <p:txBody>
          <a:bodyPr>
            <a:normAutofit fontScale="47500" lnSpcReduction="20000"/>
          </a:bodyPr>
          <a:lstStyle/>
          <a:p>
            <a:pPr>
              <a:lnSpc>
                <a:spcPct val="120000"/>
              </a:lnSpc>
            </a:pPr>
            <a:r>
              <a:rPr lang="uk-UA" dirty="0" smtClean="0">
                <a:latin typeface="Times New Roman" pitchFamily="18" charset="0"/>
                <a:cs typeface="Times New Roman" pitchFamily="18" charset="0"/>
              </a:rPr>
              <a:t>      Планування розвитку освітньої системи ДНЗ зумовлено необхідністю кардинальних змін, спрямованих на підвищення якості і конкурентоспроможності закладу освіти, вирішення стратегічних завдань, що стоять перед колективом закладу в нових економічних і соціокультурних умовах. </a:t>
            </a:r>
          </a:p>
          <a:p>
            <a:pPr>
              <a:lnSpc>
                <a:spcPct val="120000"/>
              </a:lnSpc>
            </a:pPr>
            <a:r>
              <a:rPr lang="uk-UA" dirty="0" smtClean="0">
                <a:latin typeface="Times New Roman" pitchFamily="18" charset="0"/>
                <a:cs typeface="Times New Roman" pitchFamily="18" charset="0"/>
              </a:rPr>
              <a:t>    З цією метою розроблено Стратегію розвитку закладу дошкільної освіти №37 на 2021-2026 роки, яка визначає стратегічні пріоритети розвитку установи, започатковує організаційні шляхи реалізації, обґрунтовує ресурсні потреби, скеровує учасників освітнього процесу до реалізації ціннісних пріоритетів особистості, суспільства та держави на засадах європейських вимірів якості освіти.</a:t>
            </a:r>
            <a:endParaRPr lang="uk-UA" dirty="0">
              <a:latin typeface="Times New Roman" pitchFamily="18" charset="0"/>
              <a:cs typeface="Times New Roman" pitchFamily="18" charset="0"/>
            </a:endParaRPr>
          </a:p>
        </p:txBody>
      </p:sp>
      <p:pic>
        <p:nvPicPr>
          <p:cNvPr id="1026" name="Picture 2" descr="C:\Users\Dnz37\Documents\2023_06_14\IMG_0002.jpg"/>
          <p:cNvPicPr>
            <a:picLocks noChangeAspect="1" noChangeArrowheads="1"/>
          </p:cNvPicPr>
          <p:nvPr/>
        </p:nvPicPr>
        <p:blipFill>
          <a:blip r:embed="rId3" cstate="print">
            <a:lum contrast="-10000"/>
          </a:blip>
          <a:srcRect/>
          <a:stretch>
            <a:fillRect/>
          </a:stretch>
        </p:blipFill>
        <p:spPr bwMode="auto">
          <a:xfrm>
            <a:off x="5214942" y="285728"/>
            <a:ext cx="3702947" cy="52371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2500298" y="357166"/>
            <a:ext cx="6429420" cy="369332"/>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КРАЩІ НАПРАЦЮВАННЯ</a:t>
            </a:r>
            <a:endParaRPr lang="uk-UA" b="1" dirty="0">
              <a:solidFill>
                <a:srgbClr val="002060"/>
              </a:solidFill>
              <a:latin typeface="Times New Roman" pitchFamily="18" charset="0"/>
              <a:cs typeface="Times New Roman" pitchFamily="18" charset="0"/>
            </a:endParaRPr>
          </a:p>
        </p:txBody>
      </p:sp>
      <p:sp>
        <p:nvSpPr>
          <p:cNvPr id="21505" name="Rectangle 1"/>
          <p:cNvSpPr>
            <a:spLocks noChangeArrowheads="1"/>
          </p:cNvSpPr>
          <p:nvPr/>
        </p:nvSpPr>
        <p:spPr bwMode="auto">
          <a:xfrm>
            <a:off x="3929058" y="642918"/>
            <a:ext cx="478634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algn="ct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Участь у </a:t>
            </a:r>
            <a:r>
              <a:rPr lang="en-US" altLang="ru-RU" b="1" dirty="0" smtClean="0">
                <a:latin typeface="Times New Roman" pitchFamily="18" charset="0"/>
                <a:cs typeface="Times New Roman" pitchFamily="18" charset="0"/>
              </a:rPr>
              <a:t>XXVI</a:t>
            </a:r>
            <a:r>
              <a:rPr lang="uk-UA" altLang="ru-RU" b="1" dirty="0" smtClean="0">
                <a:latin typeface="Times New Roman" pitchFamily="18" charset="0"/>
                <a:cs typeface="Times New Roman" pitchFamily="18" charset="0"/>
              </a:rPr>
              <a:t>ІІ міській виставці дидактичних і методичних матеріалів</a:t>
            </a:r>
          </a:p>
          <a:p>
            <a:pPr algn="ctr"/>
            <a:r>
              <a:rPr lang="uk-UA" altLang="ru-RU" b="1" dirty="0" smtClean="0">
                <a:latin typeface="Times New Roman" pitchFamily="18" charset="0"/>
                <a:cs typeface="Times New Roman" pitchFamily="18" charset="0"/>
              </a:rPr>
              <a:t>«Творчі сходинки педагогів Луцької міської територіальної громади»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Методичні рекомендації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“Лепбук</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засіб пізнавальної </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діяльності”</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упорядники – вихователі Л.В.</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Оксенюк</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І.В.Зелінська, Л.А.Кулик, В.М.</a:t>
            </a:r>
            <a:r>
              <a:rPr kumimoji="0" lang="uk-UA"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Томилович</a:t>
            </a:r>
            <a:r>
              <a:rPr kumimoji="0" lang="uk-U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1714480" y="3857628"/>
            <a:ext cx="4786346" cy="2108269"/>
          </a:xfrm>
          <a:prstGeom prst="rect">
            <a:avLst/>
          </a:prstGeom>
          <a:noFill/>
        </p:spPr>
        <p:txBody>
          <a:bodyPr wrap="square" rtlCol="0">
            <a:spAutoFit/>
          </a:bodyPr>
          <a:lstStyle/>
          <a:p>
            <a:pPr lvl="0" algn="just" fontAlgn="base">
              <a:spcBef>
                <a:spcPct val="0"/>
              </a:spcBef>
              <a:spcAft>
                <a:spcPct val="0"/>
              </a:spcAft>
              <a:tabLst>
                <a:tab pos="2667000" algn="l"/>
              </a:tabLst>
            </a:pPr>
            <a:r>
              <a:rPr lang="uk-UA" dirty="0" smtClean="0">
                <a:latin typeface="Times New Roman" pitchFamily="18" charset="0"/>
                <a:ea typeface="Times New Roman" pitchFamily="18" charset="0"/>
                <a:cs typeface="Times New Roman" pitchFamily="18" charset="0"/>
              </a:rPr>
              <a:t>    Участь у конкурсі </a:t>
            </a:r>
            <a:r>
              <a:rPr lang="uk-UA" dirty="0" err="1" smtClean="0">
                <a:latin typeface="Times New Roman" pitchFamily="18" charset="0"/>
                <a:ea typeface="Times New Roman" pitchFamily="18" charset="0"/>
                <a:cs typeface="Times New Roman" pitchFamily="18" charset="0"/>
              </a:rPr>
              <a:t>“Заклад</a:t>
            </a:r>
            <a:r>
              <a:rPr lang="uk-UA" dirty="0" smtClean="0">
                <a:latin typeface="Times New Roman" pitchFamily="18" charset="0"/>
                <a:ea typeface="Times New Roman" pitchFamily="18" charset="0"/>
                <a:cs typeface="Times New Roman" pitchFamily="18" charset="0"/>
              </a:rPr>
              <a:t> дошкільної освіти року – 2023”. Фахова діяльність педагогічних працівників закладу дошкільної освіти – один із напрямків побудови внутрішньої системи забезпечення якості освіти. Г</a:t>
            </a:r>
            <a:r>
              <a:rPr lang="uk-UA" dirty="0" smtClean="0">
                <a:latin typeface="Times New Roman" pitchFamily="18" charset="0"/>
                <a:cs typeface="Times New Roman" pitchFamily="18" charset="0"/>
              </a:rPr>
              <a:t>рамота департаменту освіти                                   за  ІІ місце у конкурсі «Заклад року - 2023».</a:t>
            </a:r>
          </a:p>
          <a:p>
            <a:pPr lvl="0" algn="just" eaLnBrk="0" fontAlgn="base" hangingPunct="0">
              <a:spcBef>
                <a:spcPct val="0"/>
              </a:spcBef>
              <a:spcAft>
                <a:spcPct val="0"/>
              </a:spcAft>
              <a:tabLst>
                <a:tab pos="2667000" algn="l"/>
              </a:tabLst>
            </a:pPr>
            <a:endParaRPr lang="uk-UA" sz="500" dirty="0" smtClean="0">
              <a:latin typeface="Arial" pitchFamily="34" charset="0"/>
              <a:cs typeface="Arial" pitchFamily="34" charset="0"/>
            </a:endParaRPr>
          </a:p>
        </p:txBody>
      </p:sp>
      <p:pic>
        <p:nvPicPr>
          <p:cNvPr id="14337" name="Picture 1"/>
          <p:cNvPicPr>
            <a:picLocks noChangeAspect="1" noChangeArrowheads="1"/>
          </p:cNvPicPr>
          <p:nvPr/>
        </p:nvPicPr>
        <p:blipFill>
          <a:blip r:embed="rId3" cstate="print"/>
          <a:srcRect l="14035" t="19844" r="15791" b="10702"/>
          <a:stretch>
            <a:fillRect/>
          </a:stretch>
        </p:blipFill>
        <p:spPr bwMode="auto">
          <a:xfrm rot="20660064">
            <a:off x="1697654" y="717726"/>
            <a:ext cx="1996941" cy="2795718"/>
          </a:xfrm>
          <a:prstGeom prst="rect">
            <a:avLst/>
          </a:prstGeom>
          <a:noFill/>
          <a:ln w="9525">
            <a:noFill/>
            <a:miter lim="800000"/>
            <a:headEnd/>
            <a:tailEnd/>
          </a:ln>
          <a:effectLst/>
        </p:spPr>
      </p:pic>
      <p:pic>
        <p:nvPicPr>
          <p:cNvPr id="2" name="Picture 1" descr="C:\Users\Dnz37\Documents\2023_06_12\IMG_0007.jpg"/>
          <p:cNvPicPr>
            <a:picLocks noChangeAspect="1" noChangeArrowheads="1"/>
          </p:cNvPicPr>
          <p:nvPr/>
        </p:nvPicPr>
        <p:blipFill>
          <a:blip r:embed="rId4" cstate="print"/>
          <a:srcRect/>
          <a:stretch>
            <a:fillRect/>
          </a:stretch>
        </p:blipFill>
        <p:spPr bwMode="auto">
          <a:xfrm rot="482842">
            <a:off x="6641938" y="3397666"/>
            <a:ext cx="1922450" cy="2718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1857356" y="357166"/>
            <a:ext cx="6429420" cy="369332"/>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УЧАСТЬ ПЕДАГОГІВ У МЕТОДИЧНІЙ РОБОТІ ЗДО</a:t>
            </a:r>
            <a:endParaRPr lang="uk-UA" b="1" dirty="0">
              <a:solidFill>
                <a:srgbClr val="002060"/>
              </a:solidFill>
              <a:latin typeface="Times New Roman" pitchFamily="18" charset="0"/>
              <a:cs typeface="Times New Roman" pitchFamily="18" charset="0"/>
            </a:endParaRPr>
          </a:p>
        </p:txBody>
      </p:sp>
      <p:sp>
        <p:nvSpPr>
          <p:cNvPr id="20481" name="Rectangle 1"/>
          <p:cNvSpPr>
            <a:spLocks noChangeArrowheads="1"/>
          </p:cNvSpPr>
          <p:nvPr/>
        </p:nvSpPr>
        <p:spPr bwMode="auto">
          <a:xfrm>
            <a:off x="2428860" y="1000108"/>
            <a:ext cx="635798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071670" y="1000108"/>
            <a:ext cx="6786610" cy="646331"/>
          </a:xfrm>
          <a:prstGeom prst="rect">
            <a:avLst/>
          </a:prstGeom>
        </p:spPr>
        <p:txBody>
          <a:bodyPr wrap="square">
            <a:spAutoFit/>
          </a:bodyPr>
          <a:lstStyle/>
          <a:p>
            <a:endParaRPr lang="uk-UA" dirty="0" smtClean="0"/>
          </a:p>
          <a:p>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9" name="TextBox 8"/>
          <p:cNvSpPr txBox="1"/>
          <p:nvPr/>
        </p:nvSpPr>
        <p:spPr>
          <a:xfrm>
            <a:off x="500034" y="4071942"/>
            <a:ext cx="8358246" cy="369332"/>
          </a:xfrm>
          <a:prstGeom prst="rect">
            <a:avLst/>
          </a:prstGeom>
          <a:noFill/>
        </p:spPr>
        <p:txBody>
          <a:bodyPr wrap="square" rtlCol="0">
            <a:spAutoFit/>
          </a:bodyPr>
          <a:lstStyle/>
          <a:p>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12" name="TextBox 11"/>
          <p:cNvSpPr txBox="1"/>
          <p:nvPr/>
        </p:nvSpPr>
        <p:spPr>
          <a:xfrm>
            <a:off x="642910" y="5072074"/>
            <a:ext cx="4286248" cy="369332"/>
          </a:xfrm>
          <a:prstGeom prst="rect">
            <a:avLst/>
          </a:prstGeom>
          <a:noFill/>
        </p:spPr>
        <p:txBody>
          <a:bodyPr wrap="square" rtlCol="0">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11265" name="Rectangle 1"/>
          <p:cNvSpPr>
            <a:spLocks noChangeArrowheads="1"/>
          </p:cNvSpPr>
          <p:nvPr/>
        </p:nvSpPr>
        <p:spPr bwMode="auto">
          <a:xfrm>
            <a:off x="1285852" y="714356"/>
            <a:ext cx="764386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Протягом навчального року проведені такі педагогічні ради:</a:t>
            </a:r>
            <a:endParaRPr kumimoji="0" lang="uk-UA"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Основні напрямки діяльності педагогічного колективу на 2022-2023 навчальний рік.</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Традиції рідного краю як засіб громадянського виховання дошкільників.</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Творчі ігри як засіб соціалізації дошкільників.</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Реалії та перспективи діяльності дошкільного закладу</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Цікавою та плідною була робота з проведення семінарів, як теоретичних так і практичних. Для успішного створення предметно-ігрового середовища у ЗДО був проведений </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семінар-практикум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Креативні підходи до організації предметно-ігрового розвивального середовища</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(вересень 2022р.).     </a:t>
            </a:r>
          </a:p>
          <a:p>
            <a:pPr marL="0" marR="0" lvl="0" indent="0" algn="l" defTabSz="914400" rtl="0" eaLnBrk="0" fontAlgn="base" latinLnBrk="0" hangingPunct="0">
              <a:lnSpc>
                <a:spcPct val="100000"/>
              </a:lnSpc>
              <a:spcBef>
                <a:spcPct val="0"/>
              </a:spcBef>
              <a:spcAft>
                <a:spcPct val="0"/>
              </a:spcAft>
              <a:buClrTx/>
              <a:buSzTx/>
              <a:buFontTx/>
              <a:buNone/>
              <a:tabLst/>
            </a:pPr>
            <a:r>
              <a:rPr lang="uk-UA" sz="1400" b="1" dirty="0" smtClean="0">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сьогодні є актуальним питання патріотичного виховання дошкільників. З метою покращення роботи з даного розділу проведено </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семінар-практикум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Виховуємо патріотизм засобами народознавства</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 розглядались питання народознавства як невід'ємної складової патріотичного виховання дітей дошкільного віку.       </a:t>
            </a: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квітні 2023 року проведено </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теоретично-практикум семінар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Соціальний розвиток дитини</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який поділений на два засідання.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 засідання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Етапи соціального розвитку дитини дошкільного віку</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ІІ засідання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Вплив ігор з елементами театралізації на соціально-моральний розвиток дитини</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Відповідно річного плану роботи у жовтні місяці проведено </a:t>
            </a:r>
            <a:r>
              <a:rPr kumimoji="0" lang="uk-UA" sz="1400" b="1" i="0" u="none" strike="noStrike" cap="none" normalizeH="0" baseline="0" dirty="0" smtClean="0">
                <a:ln>
                  <a:noFill/>
                </a:ln>
                <a:effectLst/>
                <a:latin typeface="Times New Roman" pitchFamily="18" charset="0"/>
                <a:ea typeface="Times New Roman" pitchFamily="18" charset="0"/>
                <a:cs typeface="Times New Roman" pitchFamily="18" charset="0"/>
              </a:rPr>
              <a:t>методичну годину  </a:t>
            </a:r>
            <a:r>
              <a:rPr kumimoji="0" lang="uk-UA" sz="1400" b="1" i="0" u="none" strike="noStrike" cap="none" normalizeH="0" baseline="0" dirty="0" smtClean="0">
                <a:ln>
                  <a:noFill/>
                </a:ln>
                <a:effectLst/>
                <a:latin typeface="Calibri"/>
                <a:ea typeface="Times New Roman" pitchFamily="18" charset="0"/>
                <a:cs typeface="Times New Roman" pitchFamily="18" charset="0"/>
              </a:rPr>
              <a:t>«</a:t>
            </a:r>
            <a:r>
              <a:rPr kumimoji="0" lang="uk-UA" sz="1400" b="1" i="0" u="none" strike="noStrike" cap="none" normalizeH="0" baseline="0" dirty="0" smtClean="0">
                <a:ln>
                  <a:noFill/>
                </a:ln>
                <a:effectLst/>
                <a:latin typeface="Times New Roman" pitchFamily="18" charset="0"/>
                <a:ea typeface="Times New Roman" pitchFamily="18" charset="0"/>
                <a:cs typeface="Times New Roman" pitchFamily="18" charset="0"/>
              </a:rPr>
              <a:t>Парціальна програма з патріотичного виховання дітей дошкільного віку </a:t>
            </a:r>
            <a:r>
              <a:rPr kumimoji="0" lang="uk-UA" sz="1400" b="1" i="0" u="none" strike="noStrike" cap="none" normalizeH="0" baseline="0" dirty="0" smtClean="0">
                <a:ln>
                  <a:noFill/>
                </a:ln>
                <a:effectLst/>
                <a:latin typeface="Calibri"/>
                <a:ea typeface="Times New Roman" pitchFamily="18" charset="0"/>
                <a:cs typeface="Times New Roman" pitchFamily="18" charset="0"/>
              </a:rPr>
              <a:t>«</a:t>
            </a:r>
            <a:r>
              <a:rPr kumimoji="0" lang="uk-UA" sz="1400" b="1" i="0" u="none" strike="noStrike" cap="none" normalizeH="0" baseline="0" dirty="0" smtClean="0">
                <a:ln>
                  <a:noFill/>
                </a:ln>
                <a:effectLst/>
                <a:latin typeface="Times New Roman" pitchFamily="18" charset="0"/>
                <a:ea typeface="Times New Roman" pitchFamily="18" charset="0"/>
                <a:cs typeface="Times New Roman" pitchFamily="18" charset="0"/>
              </a:rPr>
              <a:t>Я - Лучанин</a:t>
            </a:r>
            <a:r>
              <a:rPr kumimoji="0" lang="uk-UA" sz="1400" b="1" i="0" u="none" strike="noStrike" cap="none" normalizeH="0" baseline="0" dirty="0" smtClean="0">
                <a:ln>
                  <a:noFill/>
                </a:ln>
                <a:effectLst/>
                <a:latin typeface="Calibri"/>
                <a:ea typeface="Times New Roman" pitchFamily="18" charset="0"/>
                <a:cs typeface="Times New Roman" pitchFamily="18" charset="0"/>
              </a:rPr>
              <a:t>»</a:t>
            </a:r>
            <a:r>
              <a:rPr kumimoji="0" lang="uk-UA" sz="1400" b="1" i="0" u="none" strike="noStrike" cap="none" normalizeH="0" baseline="0" dirty="0" smtClean="0">
                <a:ln>
                  <a:noFill/>
                </a:ln>
                <a:effectLst/>
                <a:latin typeface="Times New Roman" pitchFamily="18" charset="0"/>
                <a:ea typeface="Times New Roman" pitchFamily="18" charset="0"/>
                <a:cs typeface="Times New Roman" pitchFamily="18" charset="0"/>
              </a:rPr>
              <a:t>: аспекти реалізації</a:t>
            </a:r>
            <a:r>
              <a:rPr kumimoji="0" lang="uk-UA" sz="1400" b="1" i="0" u="none" strike="noStrike" cap="none" normalizeH="0" baseline="0" dirty="0" smtClean="0">
                <a:ln>
                  <a:noFill/>
                </a:ln>
                <a:effectLst/>
                <a:latin typeface="Calibri"/>
                <a:ea typeface="Times New Roman" pitchFamily="18" charset="0"/>
                <a:cs typeface="Times New Roman" pitchFamily="18" charset="0"/>
              </a:rPr>
              <a:t>»</a:t>
            </a:r>
            <a:r>
              <a:rPr kumimoji="0" lang="uk-UA" sz="1400" b="1" i="0" u="none" strike="noStrike" cap="none" normalizeH="0" baseline="0" dirty="0" smtClean="0">
                <a:ln>
                  <a:noFill/>
                </a:ln>
                <a:effectLst/>
                <a:latin typeface="Times New Roman" pitchFamily="18" charset="0"/>
                <a:ea typeface="Times New Roman" pitchFamily="18" charset="0"/>
                <a:cs typeface="Times New Roman" pitchFamily="18" charset="0"/>
              </a:rPr>
              <a:t>, яку підготувала та провела вихователь Янчук І.Р.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uk-UA" sz="1400" dirty="0" smtClean="0">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грудні 2022 р. під час методичної години педагоги ознайомилися з парціальною програмою </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Дошкільнятам </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освіта для сталого розвитку</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uk-UA" sz="1400" dirty="0" smtClean="0">
                <a:latin typeface="Times New Roman" pitchFamily="18" charset="0"/>
                <a:ea typeface="Times New Roman" pitchFamily="18" charset="0"/>
                <a:cs typeface="Times New Roman" pitchFamily="18" charset="0"/>
              </a:rPr>
              <a:t>        </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Методична година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Ліплення як один із засобів всебічного розвитку дитини</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своїм досвідом поділилася вихователь Семенюк С.Є. </a:t>
            </a:r>
          </a:p>
          <a:p>
            <a:pPr marL="0" marR="0" lvl="0" indent="0" algn="l" defTabSz="914400" rtl="0" eaLnBrk="0" fontAlgn="base" latinLnBrk="0" hangingPunct="0">
              <a:lnSpc>
                <a:spcPct val="100000"/>
              </a:lnSpc>
              <a:spcBef>
                <a:spcPct val="0"/>
              </a:spcBef>
              <a:spcAft>
                <a:spcPct val="0"/>
              </a:spcAft>
              <a:buClrTx/>
              <a:buSzTx/>
              <a:buFontTx/>
              <a:buNone/>
              <a:tabLst/>
            </a:pPr>
            <a:r>
              <a:rPr lang="uk-UA" sz="1400" b="1" dirty="0" smtClean="0">
                <a:latin typeface="Times New Roman" pitchFamily="18" charset="0"/>
                <a:ea typeface="Times New Roman" pitchFamily="18" charset="0"/>
                <a:cs typeface="Times New Roman" pitchFamily="18" charset="0"/>
              </a:rPr>
              <a:t>        </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Майстер-клас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Писанка </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український оберіг</a:t>
            </a:r>
            <a:r>
              <a:rPr kumimoji="0" lang="uk-UA"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провела вихователька </a:t>
            </a:r>
            <a:r>
              <a:rPr kumimoji="0" lang="uk-UA"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Соловонюк</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В.В.</a:t>
            </a:r>
            <a:endParaRPr kumimoji="0" lang="uk-UA"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36866" name="Picture 2" descr="C:\Users\Dnz37\Desktop\Методичний к-т\РЕЙТИНГ 23\фото до рейтенгу\фото садок\viptalisman_36306 (15).jpeg"/>
          <p:cNvPicPr>
            <a:picLocks noChangeAspect="1" noChangeArrowheads="1"/>
          </p:cNvPicPr>
          <p:nvPr/>
        </p:nvPicPr>
        <p:blipFill>
          <a:blip r:embed="rId2"/>
          <a:srcRect/>
          <a:stretch>
            <a:fillRect/>
          </a:stretch>
        </p:blipFill>
        <p:spPr bwMode="auto">
          <a:xfrm>
            <a:off x="-1524000" y="-790575"/>
            <a:ext cx="12192000" cy="8439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37890" name="Picture 2" descr="C:\Users\Dnz37\Desktop\Методичний к-т\РЕЙТИНГ 23\фото до рейтенгу\фото садок\viptalisman_36306 (12).jpeg"/>
          <p:cNvPicPr>
            <a:picLocks noChangeAspect="1" noChangeArrowheads="1"/>
          </p:cNvPicPr>
          <p:nvPr/>
        </p:nvPicPr>
        <p:blipFill>
          <a:blip r:embed="rId2"/>
          <a:srcRect/>
          <a:stretch>
            <a:fillRect/>
          </a:stretch>
        </p:blipFill>
        <p:spPr bwMode="auto">
          <a:xfrm>
            <a:off x="-1524000" y="-790575"/>
            <a:ext cx="12192000" cy="84391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38914" name="Picture 2" descr="C:\Users\Dnz37\Desktop\Методичний к-т\РЕЙТИНГ 23\фото до рейтенгу\фото садок\viptalisman_36306 (7).jpeg"/>
          <p:cNvPicPr>
            <a:picLocks noChangeAspect="1" noChangeArrowheads="1"/>
          </p:cNvPicPr>
          <p:nvPr/>
        </p:nvPicPr>
        <p:blipFill>
          <a:blip r:embed="rId2"/>
          <a:srcRect/>
          <a:stretch>
            <a:fillRect/>
          </a:stretch>
        </p:blipFill>
        <p:spPr bwMode="auto">
          <a:xfrm>
            <a:off x="-1524000" y="-790575"/>
            <a:ext cx="12192000" cy="84391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20481" name="Rectangle 1"/>
          <p:cNvSpPr>
            <a:spLocks noChangeArrowheads="1"/>
          </p:cNvSpPr>
          <p:nvPr/>
        </p:nvSpPr>
        <p:spPr bwMode="auto">
          <a:xfrm>
            <a:off x="2428860" y="1000108"/>
            <a:ext cx="635798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1357290" y="428604"/>
            <a:ext cx="7572428"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kumimoji="0" lang="uk-UA"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УЧАСТЬ ПЕДАГОГІВ У МІСЬКИХ МЕТОДИЧНИХ ЗАХОДАХ</a:t>
            </a: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kumimoji="0" lang="uk-UA"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b="1" u="none" strike="noStrike" cap="none" normalizeH="0" baseline="0" dirty="0" smtClean="0">
              <a:ln>
                <a:noFill/>
              </a:ln>
              <a:solidFill>
                <a:schemeClr val="tx1"/>
              </a:solidFill>
              <a:effectLst/>
              <a:latin typeface="Times New Roman" pitchFamily="18" charset="0"/>
              <a:cs typeface="Times New Roman" pitchFamily="18" charset="0"/>
            </a:endParaRPr>
          </a:p>
          <a:p>
            <a:pPr algn="just"/>
            <a:r>
              <a:rPr lang="uk-UA" sz="1600" dirty="0" smtClean="0">
                <a:latin typeface="Times New Roman" pitchFamily="18" charset="0"/>
                <a:cs typeface="Times New Roman" pitchFamily="18" charset="0"/>
              </a:rPr>
              <a:t>     З  метою  формування  потреби  у  неперервному  підвищенні  кваліфікації, набуття та  вдосконалення  педагогічної  майстерності  педагоги  брали  участь  у  міських  методичних заходах  за планом роботи міського методичного кабінету, який розміщений в інформаційно-методичному віснику департаменту освіти Луцької міської ради «Освітні горизонти». </a:t>
            </a:r>
          </a:p>
          <a:p>
            <a:r>
              <a:rPr lang="uk-UA" sz="1600" dirty="0" smtClean="0">
                <a:latin typeface="Times New Roman" pitchFamily="18" charset="0"/>
                <a:cs typeface="Times New Roman" pitchFamily="18" charset="0"/>
              </a:rPr>
              <a:t>Слід відмітити активність таких педагогів: </a:t>
            </a:r>
          </a:p>
          <a:p>
            <a:r>
              <a:rPr lang="uk-UA" sz="1600" dirty="0" smtClean="0">
                <a:latin typeface="Times New Roman" pitchFamily="18" charset="0"/>
                <a:cs typeface="Times New Roman" pitchFamily="18" charset="0"/>
              </a:rPr>
              <a:t>-    Практикум «Платформа </a:t>
            </a:r>
            <a:r>
              <a:rPr lang="uk-UA" sz="1600" dirty="0" err="1" smtClean="0">
                <a:latin typeface="Times New Roman" pitchFamily="18" charset="0"/>
                <a:cs typeface="Times New Roman" pitchFamily="18" charset="0"/>
              </a:rPr>
              <a:t>Goo</a:t>
            </a:r>
            <a:r>
              <a:rPr lang="en-US" sz="1600" dirty="0" err="1" smtClean="0">
                <a:latin typeface="Times New Roman" pitchFamily="18" charset="0"/>
                <a:cs typeface="Times New Roman" pitchFamily="18" charset="0"/>
              </a:rPr>
              <a:t>gle</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ресурс для освітян», вихователь-методист Швець Г.Д.</a:t>
            </a:r>
          </a:p>
          <a:p>
            <a:r>
              <a:rPr lang="uk-UA" sz="1600" dirty="0" smtClean="0">
                <a:latin typeface="Times New Roman" pitchFamily="18" charset="0"/>
                <a:cs typeface="Times New Roman" pitchFamily="18" charset="0"/>
              </a:rPr>
              <a:t>-   Методичний </a:t>
            </a:r>
            <a:r>
              <a:rPr lang="uk-UA" sz="1600" dirty="0" err="1" smtClean="0">
                <a:latin typeface="Times New Roman" pitchFamily="18" charset="0"/>
                <a:cs typeface="Times New Roman" pitchFamily="18" charset="0"/>
              </a:rPr>
              <a:t>івент</a:t>
            </a:r>
            <a:r>
              <a:rPr lang="uk-UA" sz="1600" dirty="0" smtClean="0">
                <a:latin typeface="Times New Roman" pitchFamily="18" charset="0"/>
                <a:cs typeface="Times New Roman" pitchFamily="18" charset="0"/>
              </a:rPr>
              <a:t> «Досвід – пошук – результат», вихователь-методист Швець Г.Д.</a:t>
            </a:r>
          </a:p>
          <a:p>
            <a:r>
              <a:rPr lang="uk-UA" sz="1600" dirty="0" smtClean="0">
                <a:latin typeface="Times New Roman" pitchFamily="18" charset="0"/>
                <a:cs typeface="Times New Roman" pitchFamily="18" charset="0"/>
              </a:rPr>
              <a:t>- Опорний ЗДО №10 «Інноваційна освітня діяльність як засіб формування різних видів </a:t>
            </a:r>
            <a:r>
              <a:rPr lang="uk-UA" sz="1600" dirty="0" err="1" smtClean="0">
                <a:latin typeface="Times New Roman" pitchFamily="18" charset="0"/>
                <a:cs typeface="Times New Roman" pitchFamily="18" charset="0"/>
              </a:rPr>
              <a:t>компетентностей</a:t>
            </a:r>
            <a:r>
              <a:rPr lang="uk-UA" sz="1600" dirty="0" smtClean="0">
                <a:latin typeface="Times New Roman" pitchFamily="18" charset="0"/>
                <a:cs typeface="Times New Roman" pitchFamily="18" charset="0"/>
              </a:rPr>
              <a:t> у дітей дошкільного віку», вихователь Янчук І.Р.</a:t>
            </a:r>
          </a:p>
          <a:p>
            <a:r>
              <a:rPr lang="uk-UA" sz="1600" dirty="0" smtClean="0">
                <a:latin typeface="Times New Roman" pitchFamily="18" charset="0"/>
                <a:cs typeface="Times New Roman" pitchFamily="18" charset="0"/>
              </a:rPr>
              <a:t>- Клуб вихователя-початківця ЗДО «компетентні сні кроки до професії», вихователі: Фукс О.В. Кулик Л.А.</a:t>
            </a:r>
          </a:p>
          <a:p>
            <a:r>
              <a:rPr lang="uk-UA" sz="1600" dirty="0" smtClean="0">
                <a:latin typeface="Times New Roman" pitchFamily="18" charset="0"/>
                <a:cs typeface="Times New Roman" pitchFamily="18" charset="0"/>
              </a:rPr>
              <a:t> -  Школа педагогічної майстерності вихователя ЗДО, вихователь  </a:t>
            </a:r>
            <a:r>
              <a:rPr lang="uk-UA" sz="1600" dirty="0" err="1" smtClean="0">
                <a:latin typeface="Times New Roman" pitchFamily="18" charset="0"/>
                <a:cs typeface="Times New Roman" pitchFamily="18" charset="0"/>
              </a:rPr>
              <a:t>Соловонюк</a:t>
            </a:r>
            <a:r>
              <a:rPr lang="uk-UA" sz="1600" dirty="0" smtClean="0">
                <a:latin typeface="Times New Roman" pitchFamily="18" charset="0"/>
                <a:cs typeface="Times New Roman" pitchFamily="18" charset="0"/>
              </a:rPr>
              <a:t> В.В., Мозоль В.Я.</a:t>
            </a:r>
          </a:p>
          <a:p>
            <a:r>
              <a:rPr lang="uk-UA" sz="1600" dirty="0" smtClean="0">
                <a:latin typeface="Times New Roman" pitchFamily="18" charset="0"/>
                <a:cs typeface="Times New Roman" pitchFamily="18" charset="0"/>
              </a:rPr>
              <a:t>-    Школа педагогічної майстерності керівників музичних ЗДО – </a:t>
            </a:r>
            <a:r>
              <a:rPr lang="uk-UA" sz="1600" dirty="0" err="1" smtClean="0">
                <a:latin typeface="Times New Roman" pitchFamily="18" charset="0"/>
                <a:cs typeface="Times New Roman" pitchFamily="18" charset="0"/>
              </a:rPr>
              <a:t>Слісарчук</a:t>
            </a:r>
            <a:r>
              <a:rPr lang="uk-UA" sz="1600" dirty="0" smtClean="0">
                <a:latin typeface="Times New Roman" pitchFamily="18" charset="0"/>
                <a:cs typeface="Times New Roman" pitchFamily="18" charset="0"/>
              </a:rPr>
              <a:t> Т.М., Власюк Н.М.</a:t>
            </a:r>
          </a:p>
          <a:p>
            <a:r>
              <a:rPr lang="uk-UA" sz="1600" dirty="0" smtClean="0">
                <a:latin typeface="Times New Roman" pitchFamily="18" charset="0"/>
                <a:cs typeface="Times New Roman" pitchFamily="18" charset="0"/>
              </a:rPr>
              <a:t>-    Освітня естафета педагогічних інновацій керівників музичних «Творчий передзвін» – керівники музичні </a:t>
            </a:r>
            <a:r>
              <a:rPr lang="uk-UA" sz="1600" dirty="0" err="1" smtClean="0">
                <a:latin typeface="Times New Roman" pitchFamily="18" charset="0"/>
                <a:cs typeface="Times New Roman" pitchFamily="18" charset="0"/>
              </a:rPr>
              <a:t>Слісарчук</a:t>
            </a:r>
            <a:r>
              <a:rPr lang="uk-UA" sz="1600" dirty="0" smtClean="0">
                <a:latin typeface="Times New Roman" pitchFamily="18" charset="0"/>
                <a:cs typeface="Times New Roman" pitchFamily="18" charset="0"/>
              </a:rPr>
              <a:t> Т.М., Власюк Н.М.</a:t>
            </a:r>
          </a:p>
          <a:p>
            <a:r>
              <a:rPr lang="uk-UA" sz="1600" dirty="0" smtClean="0">
                <a:latin typeface="Times New Roman" pitchFamily="18" charset="0"/>
                <a:cs typeface="Times New Roman" pitchFamily="18" charset="0"/>
              </a:rPr>
              <a:t>- Методичне  об'єднання  сестер медичних старших – </a:t>
            </a:r>
            <a:r>
              <a:rPr lang="uk-UA" sz="1600" dirty="0" err="1" smtClean="0">
                <a:latin typeface="Times New Roman" pitchFamily="18" charset="0"/>
                <a:cs typeface="Times New Roman" pitchFamily="18" charset="0"/>
              </a:rPr>
              <a:t>Шлангоф</a:t>
            </a:r>
            <a:r>
              <a:rPr lang="uk-UA" sz="1600" dirty="0" smtClean="0">
                <a:latin typeface="Times New Roman" pitchFamily="18" charset="0"/>
                <a:cs typeface="Times New Roman" pitchFamily="18" charset="0"/>
              </a:rPr>
              <a:t> І.В.</a:t>
            </a:r>
            <a:endParaRPr lang="uk-UA"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2071670" y="857232"/>
            <a:ext cx="6429420" cy="369332"/>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УЧАСТЬ У МІСЬКІЙ МЕТОДИЧНІЙ РОБОТІ</a:t>
            </a:r>
            <a:endParaRPr lang="uk-UA" b="1" dirty="0">
              <a:solidFill>
                <a:srgbClr val="002060"/>
              </a:solidFill>
              <a:latin typeface="Times New Roman" pitchFamily="18" charset="0"/>
              <a:cs typeface="Times New Roman" pitchFamily="18" charset="0"/>
            </a:endParaRPr>
          </a:p>
        </p:txBody>
      </p:sp>
      <p:sp>
        <p:nvSpPr>
          <p:cNvPr id="20481" name="Rectangle 1"/>
          <p:cNvSpPr>
            <a:spLocks noChangeArrowheads="1"/>
          </p:cNvSpPr>
          <p:nvPr/>
        </p:nvSpPr>
        <p:spPr bwMode="auto">
          <a:xfrm>
            <a:off x="2428860" y="1000108"/>
            <a:ext cx="635798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9217" name="Rectangle 1"/>
          <p:cNvSpPr>
            <a:spLocks noChangeArrowheads="1"/>
          </p:cNvSpPr>
          <p:nvPr/>
        </p:nvSpPr>
        <p:spPr bwMode="auto">
          <a:xfrm>
            <a:off x="1643042" y="1500174"/>
            <a:ext cx="650085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90488" algn="l"/>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       Слід відмітити активну участь вихователя-методиста у міській методичній роботі, методичний </a:t>
            </a:r>
            <a:r>
              <a:rPr kumimoji="0" lang="uk-UA" b="0" i="0" u="none" strike="noStrike" cap="none" normalizeH="0" baseline="0" dirty="0" err="1" smtClean="0">
                <a:ln>
                  <a:noFill/>
                </a:ln>
                <a:solidFill>
                  <a:schemeClr val="tx1"/>
                </a:solidFill>
                <a:effectLst/>
                <a:latin typeface="Times New Roman" pitchFamily="18" charset="0"/>
                <a:cs typeface="Times New Roman" pitchFamily="18" charset="0"/>
              </a:rPr>
              <a:t>івент</a:t>
            </a: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 «Досвід – пошук – результат» з теми «Внутрішня система забезпечення якості освіти: досвід у дії</a:t>
            </a:r>
            <a:r>
              <a:rPr lang="uk-UA" dirty="0" smtClean="0">
                <a:latin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a:t>
            </a:r>
          </a:p>
          <a:p>
            <a:pPr lvl="0" algn="just" fontAlgn="base">
              <a:spcBef>
                <a:spcPct val="0"/>
              </a:spcBef>
              <a:spcAft>
                <a:spcPct val="0"/>
              </a:spcAft>
              <a:tabLst>
                <a:tab pos="90488" algn="l"/>
              </a:tabLst>
            </a:pPr>
            <a:r>
              <a:rPr lang="uk-UA" dirty="0" smtClean="0">
                <a:latin typeface="Times New Roman" pitchFamily="18" charset="0"/>
                <a:cs typeface="Times New Roman" pitchFamily="18" charset="0"/>
              </a:rPr>
              <a:t>       Участь в освітній естафеті педагогічних інновацій керівників музичних  « Творчий передзвін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Picture 1" descr="H:\Фото робота 2022-23\IMG-077664c2c8b404a5fa719c78738ee944-V.jpg"/>
          <p:cNvPicPr>
            <a:picLocks noChangeAspect="1" noChangeArrowheads="1"/>
          </p:cNvPicPr>
          <p:nvPr/>
        </p:nvPicPr>
        <p:blipFill>
          <a:blip r:embed="rId3" cstate="print"/>
          <a:srcRect/>
          <a:stretch>
            <a:fillRect/>
          </a:stretch>
        </p:blipFill>
        <p:spPr bwMode="auto">
          <a:xfrm>
            <a:off x="714348" y="3429000"/>
            <a:ext cx="3836802" cy="2880000"/>
          </a:xfrm>
          <a:prstGeom prst="rect">
            <a:avLst/>
          </a:prstGeom>
          <a:noFill/>
        </p:spPr>
      </p:pic>
      <p:pic>
        <p:nvPicPr>
          <p:cNvPr id="11266" name="Picture 2" descr="H:\Фото робота 2022-23\IMG-8d7a7f0a97c4579bec45a0f11e547b24-V.jpg"/>
          <p:cNvPicPr>
            <a:picLocks noChangeAspect="1" noChangeArrowheads="1"/>
          </p:cNvPicPr>
          <p:nvPr/>
        </p:nvPicPr>
        <p:blipFill>
          <a:blip r:embed="rId4" cstate="print"/>
          <a:srcRect l="6706" r="12827" b="-4180"/>
          <a:stretch>
            <a:fillRect/>
          </a:stretch>
        </p:blipFill>
        <p:spPr bwMode="auto">
          <a:xfrm>
            <a:off x="4786314" y="4000504"/>
            <a:ext cx="4041350" cy="23574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3" name="Содержимое 2"/>
          <p:cNvSpPr>
            <a:spLocks noGrp="1"/>
          </p:cNvSpPr>
          <p:nvPr>
            <p:ph idx="1"/>
          </p:nvPr>
        </p:nvSpPr>
        <p:spPr>
          <a:xfrm>
            <a:off x="928662" y="1600200"/>
            <a:ext cx="7758138" cy="4525963"/>
          </a:xfrm>
        </p:spPr>
        <p:txBody>
          <a:bodyPr>
            <a:normAutofit fontScale="70000" lnSpcReduction="20000"/>
          </a:bodyPr>
          <a:lstStyle/>
          <a:p>
            <a:pPr lvl="0" algn="just"/>
            <a:r>
              <a:rPr lang="uk-UA" dirty="0" smtClean="0">
                <a:latin typeface="Times New Roman" pitchFamily="18" charset="0"/>
                <a:cs typeface="Times New Roman" pitchFamily="18" charset="0"/>
              </a:rPr>
              <a:t>Звіт складено відповідно до наказу Міністерства освіти і науки України від 23 березня 2005 року № 178 «Про затвердження Примірного положення про порядок звітування керівників дошкільних, загальноосвітніх та </a:t>
            </a:r>
            <a:r>
              <a:rPr lang="uk-UA" dirty="0" err="1" smtClean="0">
                <a:latin typeface="Times New Roman" pitchFamily="18" charset="0"/>
                <a:cs typeface="Times New Roman" pitchFamily="18" charset="0"/>
              </a:rPr>
              <a:t>професійно-</a:t>
            </a:r>
            <a:r>
              <a:rPr lang="uk-UA" dirty="0" smtClean="0">
                <a:latin typeface="Times New Roman" pitchFamily="18" charset="0"/>
                <a:cs typeface="Times New Roman" pitchFamily="18" charset="0"/>
              </a:rPr>
              <a:t> технічних навчальних закладів перед педагогічним колективом та громадськістю».</a:t>
            </a:r>
          </a:p>
          <a:p>
            <a:pPr algn="just">
              <a:buNone/>
            </a:pPr>
            <a:r>
              <a:rPr lang="uk-UA" dirty="0" smtClean="0">
                <a:latin typeface="Times New Roman" pitchFamily="18" charset="0"/>
                <a:cs typeface="Times New Roman" pitchFamily="18" charset="0"/>
              </a:rPr>
              <a:t> </a:t>
            </a:r>
          </a:p>
          <a:p>
            <a:pPr lvl="0" algn="just"/>
            <a:r>
              <a:rPr lang="uk-UA" dirty="0" smtClean="0">
                <a:latin typeface="Times New Roman" pitchFamily="18" charset="0"/>
                <a:cs typeface="Times New Roman" pitchFamily="18" charset="0"/>
              </a:rPr>
              <a:t>Зміст звіту розроблений на підставі «Положення про порядок звітування керівників дошкільних, загальноосвітніх та професійно-технічних навчальних закладів перед </a:t>
            </a:r>
            <a:r>
              <a:rPr lang="uk-UA" dirty="0" err="1" smtClean="0">
                <a:latin typeface="Times New Roman" pitchFamily="18" charset="0"/>
                <a:cs typeface="Times New Roman" pitchFamily="18" charset="0"/>
              </a:rPr>
              <a:t>педколективом</a:t>
            </a:r>
            <a:r>
              <a:rPr lang="uk-UA" dirty="0" smtClean="0">
                <a:latin typeface="Times New Roman" pitchFamily="18" charset="0"/>
                <a:cs typeface="Times New Roman" pitchFamily="18" charset="0"/>
              </a:rPr>
              <a:t> та громадськістю».</a:t>
            </a:r>
          </a:p>
          <a:p>
            <a:pPr algn="just"/>
            <a:endParaRPr lang="uk-UA" dirty="0" smtClean="0">
              <a:latin typeface="Times New Roman" pitchFamily="18" charset="0"/>
              <a:cs typeface="Times New Roman" pitchFamily="18" charset="0"/>
            </a:endParaRPr>
          </a:p>
          <a:p>
            <a:pPr>
              <a:buNone/>
            </a:pPr>
            <a:r>
              <a:rPr lang="uk-UA" dirty="0" smtClean="0"/>
              <a:t/>
            </a:r>
            <a:br>
              <a:rPr lang="uk-UA" dirty="0" smtClean="0"/>
            </a:b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2143108" y="142852"/>
            <a:ext cx="6429420" cy="369332"/>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УЧАСТЬ У КОНКУРСАХ І ФЕСТИВАЛЯХ</a:t>
            </a:r>
            <a:endParaRPr lang="uk-UA"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3071802" y="571480"/>
            <a:ext cx="4357718" cy="3385542"/>
          </a:xfrm>
          <a:prstGeom prst="rect">
            <a:avLst/>
          </a:prstGeom>
        </p:spPr>
        <p:txBody>
          <a:bodyPr wrap="square">
            <a:spAutoFit/>
          </a:bodyPr>
          <a:lstStyle/>
          <a:p>
            <a:pPr algn="just"/>
            <a:r>
              <a:rPr lang="uk-UA" sz="1400" dirty="0" smtClean="0"/>
              <a:t>       </a:t>
            </a:r>
            <a:r>
              <a:rPr lang="uk-UA" sz="1400" dirty="0" smtClean="0">
                <a:latin typeface="Times New Roman" pitchFamily="18" charset="0"/>
                <a:cs typeface="Times New Roman" pitchFamily="18" charset="0"/>
              </a:rPr>
              <a:t>Педагоги разом з вихованцями долучились до ІІ Міжнародного заняття доброти про гуманне та відповідальне ставлення до тварин,  від організаторів БФ «Щаслива лапа». </a:t>
            </a:r>
          </a:p>
          <a:p>
            <a:pPr algn="just"/>
            <a:r>
              <a:rPr lang="uk-UA"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  Участь </a:t>
            </a:r>
            <a:r>
              <a:rPr lang="uk-UA" sz="1400" dirty="0" smtClean="0">
                <a:latin typeface="Times New Roman" pitchFamily="18" charset="0"/>
                <a:cs typeface="Times New Roman" pitchFamily="18" charset="0"/>
              </a:rPr>
              <a:t>у міському конкурсі малюнків «Рідне місто</a:t>
            </a:r>
            <a:r>
              <a:rPr lang="uk-UA"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Участь </a:t>
            </a:r>
            <a:r>
              <a:rPr lang="uk-UA" sz="1400" dirty="0" smtClean="0">
                <a:latin typeface="Times New Roman" pitchFamily="18" charset="0"/>
                <a:cs typeface="Times New Roman" pitchFamily="18" charset="0"/>
              </a:rPr>
              <a:t>у міському огляді-конкурсі «Музична скарбничка»,  нагородженні грамотою департаменту освіти Луцької міської ради за зайняте ІІІ місце.   </a:t>
            </a:r>
          </a:p>
          <a:p>
            <a:pPr algn="just"/>
            <a:r>
              <a:rPr lang="uk-UA" sz="1400" dirty="0" smtClean="0">
                <a:latin typeface="Times New Roman" pitchFamily="18" charset="0"/>
                <a:cs typeface="Times New Roman" pitchFamily="18" charset="0"/>
              </a:rPr>
              <a:t>Конкурс </a:t>
            </a:r>
            <a:r>
              <a:rPr lang="uk-UA" sz="1400" dirty="0" err="1" smtClean="0">
                <a:latin typeface="Times New Roman" pitchFamily="18" charset="0"/>
                <a:cs typeface="Times New Roman" pitchFamily="18" charset="0"/>
              </a:rPr>
              <a:t>“Українські</a:t>
            </a:r>
            <a:r>
              <a:rPr lang="uk-UA" sz="1400" dirty="0" smtClean="0">
                <a:latin typeface="Times New Roman" pitchFamily="18" charset="0"/>
                <a:cs typeface="Times New Roman" pitchFamily="18" charset="0"/>
              </a:rPr>
              <a:t> колядки та </a:t>
            </a:r>
            <a:r>
              <a:rPr lang="uk-UA" sz="1400" dirty="0" err="1" smtClean="0">
                <a:latin typeface="Times New Roman" pitchFamily="18" charset="0"/>
                <a:cs typeface="Times New Roman" pitchFamily="18" charset="0"/>
              </a:rPr>
              <a:t>щедрівки”</a:t>
            </a:r>
            <a:endParaRPr lang="uk-UA" sz="1400" dirty="0" smtClean="0">
              <a:latin typeface="Times New Roman" pitchFamily="18" charset="0"/>
              <a:cs typeface="Times New Roman" pitchFamily="18" charset="0"/>
            </a:endParaRPr>
          </a:p>
          <a:p>
            <a:pPr algn="just"/>
            <a:r>
              <a:rPr lang="uk-UA" sz="1400" dirty="0" smtClean="0">
                <a:latin typeface="Times New Roman" pitchFamily="18" charset="0"/>
                <a:cs typeface="Times New Roman" pitchFamily="18" charset="0"/>
              </a:rPr>
              <a:t>   Конкурс-виставка </a:t>
            </a:r>
            <a:r>
              <a:rPr lang="uk-UA" sz="1400" dirty="0" err="1" smtClean="0">
                <a:latin typeface="Times New Roman" pitchFamily="18" charset="0"/>
                <a:cs typeface="Times New Roman" pitchFamily="18" charset="0"/>
              </a:rPr>
              <a:t>“Разом</a:t>
            </a:r>
            <a:r>
              <a:rPr lang="uk-UA" sz="1400" dirty="0" smtClean="0">
                <a:latin typeface="Times New Roman" pitchFamily="18" charset="0"/>
                <a:cs typeface="Times New Roman" pitchFamily="18" charset="0"/>
              </a:rPr>
              <a:t> з батьками дитячими </a:t>
            </a:r>
            <a:r>
              <a:rPr lang="uk-UA" sz="1400" dirty="0" err="1" smtClean="0">
                <a:latin typeface="Times New Roman" pitchFamily="18" charset="0"/>
                <a:cs typeface="Times New Roman" pitchFamily="18" charset="0"/>
              </a:rPr>
              <a:t>руками</a:t>
            </a:r>
            <a:r>
              <a:rPr lang="uk-UA" sz="1400" dirty="0" err="1" smtClean="0">
                <a:latin typeface="Times New Roman" pitchFamily="18" charset="0"/>
                <a:cs typeface="Times New Roman" pitchFamily="18" charset="0"/>
              </a:rPr>
              <a:t>”</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“Подорож</a:t>
            </a:r>
            <a:r>
              <a:rPr lang="uk-UA" sz="1400" dirty="0" smtClean="0">
                <a:latin typeface="Times New Roman" pitchFamily="18" charset="0"/>
                <a:cs typeface="Times New Roman" pitchFamily="18" charset="0"/>
              </a:rPr>
              <a:t> осіннього </a:t>
            </a:r>
            <a:r>
              <a:rPr lang="uk-UA" sz="1400" dirty="0" err="1" smtClean="0">
                <a:latin typeface="Times New Roman" pitchFamily="18" charset="0"/>
                <a:cs typeface="Times New Roman" pitchFamily="18" charset="0"/>
              </a:rPr>
              <a:t>листочка”</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“Зимові</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фантазії”</a:t>
            </a:r>
            <a:r>
              <a:rPr lang="uk-UA" sz="1400" dirty="0"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“Вернісаж</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ялинок”</a:t>
            </a:r>
            <a:r>
              <a:rPr lang="uk-UA" sz="1400" dirty="0"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“Котилася</a:t>
            </a:r>
            <a:r>
              <a:rPr lang="uk-UA" sz="1400" dirty="0" smtClean="0">
                <a:latin typeface="Times New Roman" pitchFamily="18" charset="0"/>
                <a:cs typeface="Times New Roman" pitchFamily="18" charset="0"/>
              </a:rPr>
              <a:t> писанка ”, </a:t>
            </a:r>
            <a:r>
              <a:rPr lang="uk-UA" sz="1400" dirty="0" err="1" smtClean="0">
                <a:latin typeface="Times New Roman" pitchFamily="18" charset="0"/>
                <a:cs typeface="Times New Roman" pitchFamily="18" charset="0"/>
              </a:rPr>
              <a:t>“Квіткові</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фантазії”</a:t>
            </a:r>
            <a:r>
              <a:rPr lang="uk-UA" sz="1400" dirty="0" smtClean="0">
                <a:latin typeface="Times New Roman" pitchFamily="18" charset="0"/>
                <a:cs typeface="Times New Roman" pitchFamily="18" charset="0"/>
              </a:rPr>
              <a:t>.</a:t>
            </a:r>
          </a:p>
          <a:p>
            <a:pPr algn="just"/>
            <a:r>
              <a:rPr lang="uk-UA" sz="1400" dirty="0" smtClean="0">
                <a:latin typeface="Times New Roman" pitchFamily="18" charset="0"/>
                <a:cs typeface="Times New Roman" pitchFamily="18" charset="0"/>
              </a:rPr>
              <a:t>Конкурс малюнка на асфальті. </a:t>
            </a:r>
            <a:endParaRPr lang="uk-UA" sz="1400" dirty="0" smtClean="0">
              <a:latin typeface="Times New Roman" pitchFamily="18" charset="0"/>
              <a:cs typeface="Times New Roman" pitchFamily="18" charset="0"/>
            </a:endParaRPr>
          </a:p>
          <a:p>
            <a:pPr algn="just"/>
            <a:endParaRPr lang="uk-UA" dirty="0">
              <a:latin typeface="Times New Roman" pitchFamily="18" charset="0"/>
              <a:cs typeface="Times New Roman" pitchFamily="18" charset="0"/>
            </a:endParaRPr>
          </a:p>
        </p:txBody>
      </p:sp>
      <p:pic>
        <p:nvPicPr>
          <p:cNvPr id="10241" name="Picture 1" descr="H:\Фото робота 2022-23\IMG-54229408d18c239316a8e40e1d823ab1-V.jpg"/>
          <p:cNvPicPr>
            <a:picLocks noChangeAspect="1" noChangeArrowheads="1"/>
          </p:cNvPicPr>
          <p:nvPr/>
        </p:nvPicPr>
        <p:blipFill>
          <a:blip r:embed="rId3" cstate="print"/>
          <a:srcRect/>
          <a:stretch>
            <a:fillRect/>
          </a:stretch>
        </p:blipFill>
        <p:spPr bwMode="auto">
          <a:xfrm>
            <a:off x="142844" y="2285992"/>
            <a:ext cx="3004987" cy="1714512"/>
          </a:xfrm>
          <a:prstGeom prst="rect">
            <a:avLst/>
          </a:prstGeom>
          <a:noFill/>
        </p:spPr>
      </p:pic>
      <p:pic>
        <p:nvPicPr>
          <p:cNvPr id="10242" name="Picture 2" descr="E:\МУЗ.КЕРІВНИКИ\ФОТО 2021 Муз.кер\Щедрування\IMG_3428.JPG"/>
          <p:cNvPicPr>
            <a:picLocks noChangeAspect="1" noChangeArrowheads="1"/>
          </p:cNvPicPr>
          <p:nvPr/>
        </p:nvPicPr>
        <p:blipFill>
          <a:blip r:embed="rId4" cstate="print"/>
          <a:srcRect/>
          <a:stretch>
            <a:fillRect/>
          </a:stretch>
        </p:blipFill>
        <p:spPr bwMode="auto">
          <a:xfrm>
            <a:off x="6643702" y="4929198"/>
            <a:ext cx="2214578" cy="1660933"/>
          </a:xfrm>
          <a:prstGeom prst="rect">
            <a:avLst/>
          </a:prstGeom>
          <a:noFill/>
        </p:spPr>
      </p:pic>
      <p:pic>
        <p:nvPicPr>
          <p:cNvPr id="12289" name="Picture 1" descr="G:\old\Desktop\фото осіння виставка\IMG_8081.JPG"/>
          <p:cNvPicPr>
            <a:picLocks noChangeAspect="1" noChangeArrowheads="1"/>
          </p:cNvPicPr>
          <p:nvPr/>
        </p:nvPicPr>
        <p:blipFill>
          <a:blip r:embed="rId5" cstate="print"/>
          <a:srcRect/>
          <a:stretch>
            <a:fillRect/>
          </a:stretch>
        </p:blipFill>
        <p:spPr bwMode="auto">
          <a:xfrm>
            <a:off x="3410300" y="4572008"/>
            <a:ext cx="3051777" cy="2101296"/>
          </a:xfrm>
          <a:prstGeom prst="rect">
            <a:avLst/>
          </a:prstGeom>
          <a:noFill/>
        </p:spPr>
      </p:pic>
      <p:pic>
        <p:nvPicPr>
          <p:cNvPr id="12291" name="Picture 3" descr="E:\OLD COMP\ЗАВІДУВАЧ\фото 2022-2023\ЩАСЛИВА ЛАПА\IMG_8880 (1).jpeg"/>
          <p:cNvPicPr>
            <a:picLocks noChangeAspect="1" noChangeArrowheads="1"/>
          </p:cNvPicPr>
          <p:nvPr/>
        </p:nvPicPr>
        <p:blipFill>
          <a:blip r:embed="rId6" cstate="print"/>
          <a:srcRect l="6976" r="5121" b="781"/>
          <a:stretch>
            <a:fillRect/>
          </a:stretch>
        </p:blipFill>
        <p:spPr bwMode="auto">
          <a:xfrm>
            <a:off x="5929322" y="3214686"/>
            <a:ext cx="2600343" cy="1651012"/>
          </a:xfrm>
          <a:prstGeom prst="rect">
            <a:avLst/>
          </a:prstGeom>
          <a:noFill/>
        </p:spPr>
      </p:pic>
      <p:pic>
        <p:nvPicPr>
          <p:cNvPr id="12293" name="Picture 5" descr="E:\OLD COMP\ЗАВІДУВАЧ\фото 2022-2023\ЩАСЛИВА ЛАПА\сертифікат.jpg"/>
          <p:cNvPicPr>
            <a:picLocks noChangeAspect="1" noChangeArrowheads="1"/>
          </p:cNvPicPr>
          <p:nvPr/>
        </p:nvPicPr>
        <p:blipFill>
          <a:blip r:embed="rId7" cstate="print"/>
          <a:srcRect/>
          <a:stretch>
            <a:fillRect/>
          </a:stretch>
        </p:blipFill>
        <p:spPr bwMode="auto">
          <a:xfrm rot="20997658">
            <a:off x="147219" y="223123"/>
            <a:ext cx="2729345" cy="1928802"/>
          </a:xfrm>
          <a:prstGeom prst="rect">
            <a:avLst/>
          </a:prstGeom>
          <a:noFill/>
        </p:spPr>
      </p:pic>
      <p:pic>
        <p:nvPicPr>
          <p:cNvPr id="12294" name="Picture 6" descr="C:\Users\Dnz37\Desktop\Методичний к-т\ФОТО 2021-2022\фото ангели\IMG_6898.JPG"/>
          <p:cNvPicPr>
            <a:picLocks noChangeAspect="1" noChangeArrowheads="1"/>
          </p:cNvPicPr>
          <p:nvPr/>
        </p:nvPicPr>
        <p:blipFill>
          <a:blip r:embed="rId8" cstate="print"/>
          <a:srcRect/>
          <a:stretch>
            <a:fillRect/>
          </a:stretch>
        </p:blipFill>
        <p:spPr bwMode="auto">
          <a:xfrm rot="21094184">
            <a:off x="214282" y="4214818"/>
            <a:ext cx="3143272" cy="2357454"/>
          </a:xfrm>
          <a:prstGeom prst="rect">
            <a:avLst/>
          </a:prstGeom>
          <a:noFill/>
        </p:spPr>
      </p:pic>
      <p:pic>
        <p:nvPicPr>
          <p:cNvPr id="12292" name="Picture 4" descr="E:\OLD COMP\ЗАВІДУВАЧ\фото 2022-2023\ЩАСЛИВА ЛАПА\IMG_8883 (1).jpeg"/>
          <p:cNvPicPr>
            <a:picLocks noChangeAspect="1" noChangeArrowheads="1"/>
          </p:cNvPicPr>
          <p:nvPr/>
        </p:nvPicPr>
        <p:blipFill>
          <a:blip r:embed="rId9" cstate="print"/>
          <a:srcRect/>
          <a:stretch>
            <a:fillRect/>
          </a:stretch>
        </p:blipFill>
        <p:spPr bwMode="auto">
          <a:xfrm rot="306882">
            <a:off x="7406307" y="621490"/>
            <a:ext cx="1503011" cy="20040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48129" name="Rectangle 1"/>
          <p:cNvSpPr>
            <a:spLocks noChangeArrowheads="1"/>
          </p:cNvSpPr>
          <p:nvPr/>
        </p:nvSpPr>
        <p:spPr bwMode="auto">
          <a:xfrm>
            <a:off x="1142976" y="1643050"/>
            <a:ext cx="37862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Гурткова робота: вокальна студія </a:t>
            </a:r>
            <a:r>
              <a:rPr kumimoji="0" lang="uk-UA"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Дзвіночок</a:t>
            </a:r>
            <a:r>
              <a:rPr kumimoji="0" lang="uk-UA"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керівник </a:t>
            </a:r>
            <a:r>
              <a:rPr lang="uk-UA" sz="1600" dirty="0" smtClean="0">
                <a:latin typeface="Times New Roman" pitchFamily="18" charset="0"/>
                <a:ea typeface="Times New Roman" pitchFamily="18" charset="0"/>
                <a:cs typeface="Times New Roman" pitchFamily="18" charset="0"/>
              </a:rPr>
              <a:t>музичний </a:t>
            </a:r>
            <a:r>
              <a:rPr lang="uk-UA" sz="1600" dirty="0" err="1" smtClean="0">
                <a:latin typeface="Times New Roman" pitchFamily="18" charset="0"/>
                <a:ea typeface="Times New Roman" pitchFamily="18" charset="0"/>
                <a:cs typeface="Times New Roman" pitchFamily="18" charset="0"/>
              </a:rPr>
              <a:t>Слісарчук</a:t>
            </a:r>
            <a:r>
              <a:rPr lang="uk-UA" sz="1600" dirty="0" smtClean="0">
                <a:latin typeface="Times New Roman" pitchFamily="18" charset="0"/>
                <a:ea typeface="Times New Roman" pitchFamily="18" charset="0"/>
                <a:cs typeface="Times New Roman" pitchFamily="18" charset="0"/>
              </a:rPr>
              <a:t> Т.М.; </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музично-драматична студія </a:t>
            </a:r>
            <a:r>
              <a:rPr kumimoji="0" lang="uk-UA"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Барвінок</a:t>
            </a:r>
            <a:r>
              <a:rPr kumimoji="0" lang="uk-UA"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керівник музичний </a:t>
            </a:r>
            <a:r>
              <a:rPr lang="uk-UA" sz="1600" dirty="0" smtClean="0">
                <a:latin typeface="Times New Roman" pitchFamily="18" charset="0"/>
                <a:ea typeface="Times New Roman" pitchFamily="18" charset="0"/>
                <a:cs typeface="Times New Roman" pitchFamily="18" charset="0"/>
              </a:rPr>
              <a:t>Власюк Н.М.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857488" y="285728"/>
            <a:ext cx="3714928" cy="369332"/>
          </a:xfrm>
          <a:prstGeom prst="rect">
            <a:avLst/>
          </a:prstGeom>
          <a:noFill/>
        </p:spPr>
        <p:txBody>
          <a:bodyPr wrap="none" rtlCol="0">
            <a:spAutoFit/>
          </a:bodyPr>
          <a:lstStyle/>
          <a:p>
            <a:pPr algn="ctr"/>
            <a:r>
              <a:rPr lang="uk-UA" b="1" dirty="0" smtClean="0">
                <a:solidFill>
                  <a:srgbClr val="002060"/>
                </a:solidFill>
                <a:latin typeface="Times New Roman" pitchFamily="18" charset="0"/>
                <a:cs typeface="Times New Roman" pitchFamily="18" charset="0"/>
              </a:rPr>
              <a:t>ГУРТКОВА РОБОТА У ЗДО №37</a:t>
            </a:r>
            <a:endParaRPr lang="uk-UA" b="1" dirty="0">
              <a:solidFill>
                <a:srgbClr val="002060"/>
              </a:solidFill>
              <a:latin typeface="Times New Roman" pitchFamily="18" charset="0"/>
              <a:cs typeface="Times New Roman" pitchFamily="18" charset="0"/>
            </a:endParaRPr>
          </a:p>
        </p:txBody>
      </p:sp>
      <p:pic>
        <p:nvPicPr>
          <p:cNvPr id="9217" name="Picture 1" descr="H:\Фото робота 2022-23\IMG-0ee79ecdaa71635409fb6c6bf93e049e-V.jpg"/>
          <p:cNvPicPr>
            <a:picLocks noChangeAspect="1" noChangeArrowheads="1"/>
          </p:cNvPicPr>
          <p:nvPr/>
        </p:nvPicPr>
        <p:blipFill>
          <a:blip r:embed="rId3" cstate="print"/>
          <a:srcRect/>
          <a:stretch>
            <a:fillRect/>
          </a:stretch>
        </p:blipFill>
        <p:spPr bwMode="auto">
          <a:xfrm>
            <a:off x="1500166" y="3714752"/>
            <a:ext cx="6143668" cy="2880000"/>
          </a:xfrm>
          <a:prstGeom prst="rect">
            <a:avLst/>
          </a:prstGeom>
          <a:noFill/>
        </p:spPr>
      </p:pic>
      <p:pic>
        <p:nvPicPr>
          <p:cNvPr id="9218" name="Picture 2" descr="C:\Users\Dnz37\Desktop\Методичний к-т\РЕЙТИНГ 23\фото до рейтенгу\20230425_103913.jpg"/>
          <p:cNvPicPr>
            <a:picLocks noChangeAspect="1" noChangeArrowheads="1"/>
          </p:cNvPicPr>
          <p:nvPr/>
        </p:nvPicPr>
        <p:blipFill>
          <a:blip r:embed="rId4" cstate="print"/>
          <a:srcRect l="7231" r="16841" b="780"/>
          <a:stretch>
            <a:fillRect/>
          </a:stretch>
        </p:blipFill>
        <p:spPr bwMode="auto">
          <a:xfrm>
            <a:off x="5000628" y="1214422"/>
            <a:ext cx="3825505" cy="24288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48129" name="Rectangle 1"/>
          <p:cNvSpPr>
            <a:spLocks noChangeArrowheads="1"/>
          </p:cNvSpPr>
          <p:nvPr/>
        </p:nvSpPr>
        <p:spPr bwMode="auto">
          <a:xfrm>
            <a:off x="1000100" y="285728"/>
            <a:ext cx="7929618"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0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Психологічний  супровід  навчально-виховного  процесу  здійснює  практичний  психолог  Т.В.</a:t>
            </a:r>
            <a:r>
              <a:rPr lang="uk-UA" sz="1400" dirty="0" err="1" smtClean="0">
                <a:latin typeface="Times New Roman" pitchFamily="18" charset="0"/>
                <a:cs typeface="Times New Roman" pitchFamily="18" charset="0"/>
              </a:rPr>
              <a:t>Гдира</a:t>
            </a:r>
            <a:r>
              <a:rPr lang="uk-UA" sz="1400" dirty="0" smtClean="0">
                <a:latin typeface="Times New Roman" pitchFamily="18" charset="0"/>
                <a:cs typeface="Times New Roman" pitchFamily="18" charset="0"/>
              </a:rPr>
              <a:t>.</a:t>
            </a:r>
          </a:p>
          <a:p>
            <a:pPr algn="just"/>
            <a:r>
              <a:rPr lang="uk-UA" sz="1400" dirty="0" smtClean="0">
                <a:latin typeface="Times New Roman" pitchFamily="18" charset="0"/>
                <a:cs typeface="Times New Roman" pitchFamily="18" charset="0"/>
              </a:rPr>
              <a:t>     Для  успішної  роботи  практичному  психологу  створенні   належні  умови, які  відповідають  вимогам  Положення  про  психологічний  кабінет.</a:t>
            </a:r>
          </a:p>
          <a:p>
            <a:pPr algn="just"/>
            <a:r>
              <a:rPr lang="uk-UA" sz="1400" dirty="0" smtClean="0">
                <a:latin typeface="Times New Roman" pitchFamily="18" charset="0"/>
                <a:cs typeface="Times New Roman" pitchFamily="18" charset="0"/>
              </a:rPr>
              <a:t>     На  достатньому  рівні  здійснюється ведення  обліково-статистичної  документації  та  матеріалів. Здійснюється  психологічний  супровід  дошкільників  на  важливих   вікових  етапах дітей  «групи ризику»  та  обдарованих.</a:t>
            </a:r>
          </a:p>
          <a:p>
            <a:pPr algn="just"/>
            <a:r>
              <a:rPr lang="uk-UA" sz="1400" dirty="0" smtClean="0">
                <a:latin typeface="Times New Roman" pitchFamily="18" charset="0"/>
                <a:cs typeface="Times New Roman" pitchFamily="18" charset="0"/>
              </a:rPr>
              <a:t>     Для  роботи  практичного  психолога  створена  навчально-методична  та  матеріальна  база  на  достатньому  рівні, яка  постійно  поповнюється та оновлюється. </a:t>
            </a:r>
            <a:endParaRPr lang="uk-UA" sz="1400" dirty="0" smtClean="0">
              <a:latin typeface="Times New Roman" pitchFamily="18" charset="0"/>
              <a:cs typeface="Times New Roman" pitchFamily="18" charset="0"/>
            </a:endParaRPr>
          </a:p>
          <a:p>
            <a:pPr algn="just"/>
            <a:r>
              <a:rPr lang="uk-UA" sz="1400" dirty="0" smtClean="0">
                <a:solidFill>
                  <a:srgbClr val="050505"/>
                </a:solidFill>
                <a:latin typeface="Times New Roman" pitchFamily="18" charset="0"/>
                <a:ea typeface="Times New Roman" pitchFamily="18" charset="0"/>
                <a:cs typeface="Times New Roman" pitchFamily="18" charset="0"/>
              </a:rPr>
              <a:t>       З</a:t>
            </a:r>
            <a:r>
              <a:rPr lang="uk-UA" sz="1400" b="1" dirty="0" smtClean="0">
                <a:solidFill>
                  <a:srgbClr val="000000"/>
                </a:solidFill>
                <a:latin typeface="Times New Roman" pitchFamily="18" charset="0"/>
                <a:ea typeface="Times New Roman" pitchFamily="18" charset="0"/>
                <a:cs typeface="Times New Roman" pitchFamily="18" charset="0"/>
              </a:rPr>
              <a:t> </a:t>
            </a:r>
            <a:r>
              <a:rPr lang="uk-UA" sz="1400" dirty="0" smtClean="0">
                <a:solidFill>
                  <a:srgbClr val="000000"/>
                </a:solidFill>
                <a:latin typeface="Times New Roman" pitchFamily="18" charset="0"/>
                <a:ea typeface="Times New Roman" pitchFamily="18" charset="0"/>
                <a:cs typeface="Times New Roman" pitchFamily="18" charset="0"/>
              </a:rPr>
              <a:t>метою </a:t>
            </a:r>
            <a:r>
              <a:rPr lang="uk-UA" sz="1400" dirty="0" smtClean="0">
                <a:solidFill>
                  <a:srgbClr val="222222"/>
                </a:solidFill>
                <a:latin typeface="Times New Roman" pitchFamily="18" charset="0"/>
                <a:ea typeface="Times New Roman" pitchFamily="18" charset="0"/>
                <a:cs typeface="Times New Roman" pitchFamily="18" charset="0"/>
              </a:rPr>
              <a:t>здійснення інформаційної підтримки та психологічного супроводу освітнього процесу в умовах воєнного стану, збереження ментального здоров’я та відновлення </a:t>
            </a:r>
            <a:r>
              <a:rPr lang="uk-UA" sz="1400" dirty="0" err="1" smtClean="0">
                <a:solidFill>
                  <a:srgbClr val="222222"/>
                </a:solidFill>
                <a:latin typeface="Times New Roman" pitchFamily="18" charset="0"/>
                <a:ea typeface="Times New Roman" pitchFamily="18" charset="0"/>
                <a:cs typeface="Times New Roman" pitchFamily="18" charset="0"/>
              </a:rPr>
              <a:t>ресурсності</a:t>
            </a:r>
            <a:r>
              <a:rPr lang="uk-UA" sz="1400" dirty="0" smtClean="0">
                <a:solidFill>
                  <a:srgbClr val="222222"/>
                </a:solidFill>
                <a:latin typeface="Times New Roman" pitchFamily="18" charset="0"/>
                <a:ea typeface="Times New Roman" pitchFamily="18" charset="0"/>
                <a:cs typeface="Times New Roman" pitchFamily="18" charset="0"/>
              </a:rPr>
              <a:t> психіки постраждалих осіб, надання практичних рекомендацій та інструментів щодо алгоритмів дій у критичних ситуаціях, оволодіння  техніками </a:t>
            </a:r>
            <a:r>
              <a:rPr lang="uk-UA" sz="1400" dirty="0" err="1" smtClean="0">
                <a:solidFill>
                  <a:srgbClr val="222222"/>
                </a:solidFill>
                <a:latin typeface="Times New Roman" pitchFamily="18" charset="0"/>
                <a:ea typeface="Times New Roman" pitchFamily="18" charset="0"/>
                <a:cs typeface="Times New Roman" pitchFamily="18" charset="0"/>
              </a:rPr>
              <a:t>самопідтримки</a:t>
            </a:r>
            <a:r>
              <a:rPr lang="uk-UA" sz="1400" dirty="0" smtClean="0">
                <a:solidFill>
                  <a:srgbClr val="222222"/>
                </a:solidFill>
                <a:latin typeface="Times New Roman" pitchFamily="18" charset="0"/>
                <a:ea typeface="Times New Roman" pitchFamily="18" charset="0"/>
                <a:cs typeface="Times New Roman" pitchFamily="18" charset="0"/>
              </a:rPr>
              <a:t> та підтримки здобувачів освіти і їх батьків та </a:t>
            </a:r>
            <a:r>
              <a:rPr lang="uk-UA" sz="1400" dirty="0" smtClean="0">
                <a:solidFill>
                  <a:srgbClr val="000000"/>
                </a:solidFill>
                <a:latin typeface="Times New Roman" pitchFamily="18" charset="0"/>
                <a:ea typeface="Times New Roman" pitchFamily="18" charset="0"/>
                <a:cs typeface="Times New Roman" pitchFamily="18" charset="0"/>
              </a:rPr>
              <a:t>з нагоди відзначення Дня психолога 23.04.2023 р</a:t>
            </a:r>
            <a:r>
              <a:rPr lang="uk-UA" sz="1400" dirty="0" smtClean="0">
                <a:solidFill>
                  <a:srgbClr val="000000"/>
                </a:solidFill>
                <a:latin typeface="Times New Roman" pitchFamily="18" charset="0"/>
                <a:ea typeface="Times New Roman" pitchFamily="18" charset="0"/>
                <a:cs typeface="Times New Roman" pitchFamily="18" charset="0"/>
              </a:rPr>
              <a:t>. </a:t>
            </a:r>
            <a:r>
              <a:rPr lang="uk-UA" sz="1400" dirty="0" smtClean="0">
                <a:solidFill>
                  <a:srgbClr val="050505"/>
                </a:solidFill>
                <a:latin typeface="Times New Roman" pitchFamily="18" charset="0"/>
                <a:ea typeface="Times New Roman" pitchFamily="18" charset="0"/>
                <a:cs typeface="Times New Roman" pitchFamily="18" charset="0"/>
              </a:rPr>
              <a:t>з </a:t>
            </a:r>
            <a:r>
              <a:rPr lang="uk-UA" sz="1400" dirty="0" smtClean="0">
                <a:solidFill>
                  <a:srgbClr val="050505"/>
                </a:solidFill>
                <a:latin typeface="Times New Roman" pitchFamily="18" charset="0"/>
                <a:ea typeface="Times New Roman" pitchFamily="18" charset="0"/>
                <a:cs typeface="Times New Roman" pitchFamily="18" charset="0"/>
              </a:rPr>
              <a:t>17 по 21 квітня 2023року проходив </a:t>
            </a:r>
            <a:r>
              <a:rPr lang="uk-UA" sz="1400" dirty="0" smtClean="0">
                <a:solidFill>
                  <a:srgbClr val="050505"/>
                </a:solidFill>
                <a:latin typeface="Times New Roman" pitchFamily="18" charset="0"/>
                <a:ea typeface="Times New Roman" pitchFamily="18" charset="0"/>
                <a:cs typeface="Times New Roman" pitchFamily="18" charset="0"/>
              </a:rPr>
              <a:t>     </a:t>
            </a:r>
          </a:p>
          <a:p>
            <a:pPr algn="just"/>
            <a:r>
              <a:rPr lang="uk-UA" sz="1400" dirty="0" smtClean="0">
                <a:solidFill>
                  <a:srgbClr val="050505"/>
                </a:solidFill>
                <a:latin typeface="Times New Roman" pitchFamily="18" charset="0"/>
                <a:ea typeface="Times New Roman" pitchFamily="18" charset="0"/>
                <a:cs typeface="Times New Roman" pitchFamily="18" charset="0"/>
              </a:rPr>
              <a:t>Тиждень психології</a:t>
            </a:r>
            <a:r>
              <a:rPr lang="uk-UA" sz="1400" dirty="0" smtClean="0">
                <a:solidFill>
                  <a:srgbClr val="050505"/>
                </a:solidFill>
                <a:latin typeface="Times New Roman" pitchFamily="18" charset="0"/>
                <a:ea typeface="Times New Roman" pitchFamily="18" charset="0"/>
                <a:cs typeface="Times New Roman" pitchFamily="18" charset="0"/>
              </a:rPr>
              <a:t> </a:t>
            </a:r>
            <a:r>
              <a:rPr lang="uk-UA" sz="1400" dirty="0" smtClean="0">
                <a:solidFill>
                  <a:srgbClr val="050505"/>
                </a:solidFill>
                <a:latin typeface="Times New Roman" pitchFamily="18" charset="0"/>
                <a:ea typeface="Times New Roman" pitchFamily="18" charset="0"/>
                <a:cs typeface="Times New Roman" pitchFamily="18" charset="0"/>
              </a:rPr>
              <a:t>в рамках якого проведено ряд заходів: </a:t>
            </a:r>
          </a:p>
          <a:p>
            <a:pPr algn="just">
              <a:buFont typeface="Arial" pitchFamily="34" charset="0"/>
              <a:buChar char="•"/>
            </a:pPr>
            <a:r>
              <a:rPr lang="uk-UA" sz="1400" dirty="0" smtClean="0">
                <a:solidFill>
                  <a:srgbClr val="050505"/>
                </a:solidFill>
                <a:latin typeface="Times New Roman" pitchFamily="18" charset="0"/>
                <a:ea typeface="Times New Roman" pitchFamily="18" charset="0"/>
                <a:cs typeface="Times New Roman" pitchFamily="18" charset="0"/>
              </a:rPr>
              <a:t> консультація </a:t>
            </a:r>
            <a:r>
              <a:rPr lang="uk-UA" sz="1400" dirty="0" smtClean="0">
                <a:latin typeface="Times New Roman" pitchFamily="18" charset="0"/>
                <a:cs typeface="Times New Roman" pitchFamily="18" charset="0"/>
              </a:rPr>
              <a:t>«На замітку Сміливому дорослому</a:t>
            </a:r>
            <a:r>
              <a:rPr lang="uk-UA" sz="1400" dirty="0" smtClean="0">
                <a:latin typeface="Times New Roman" pitchFamily="18" charset="0"/>
                <a:cs typeface="Times New Roman" pitchFamily="18" charset="0"/>
              </a:rPr>
              <a:t>»;</a:t>
            </a:r>
          </a:p>
          <a:p>
            <a:pPr algn="just">
              <a:buFont typeface="Arial" pitchFamily="34" charset="0"/>
              <a:buChar char="•"/>
            </a:pPr>
            <a:r>
              <a:rPr lang="uk-UA" sz="1400" dirty="0" smtClean="0">
                <a:latin typeface="Times New Roman" pitchFamily="18" charset="0"/>
                <a:cs typeface="Times New Roman" pitchFamily="18" charset="0"/>
              </a:rPr>
              <a:t> участь </a:t>
            </a:r>
            <a:r>
              <a:rPr lang="uk-UA" sz="1400" dirty="0" smtClean="0">
                <a:latin typeface="Times New Roman" pitchFamily="18" charset="0"/>
                <a:cs typeface="Times New Roman" pitchFamily="18" charset="0"/>
              </a:rPr>
              <a:t>у благодійній акції «Серце до сердечка</a:t>
            </a:r>
            <a:r>
              <a:rPr lang="uk-UA" sz="1400" dirty="0" smtClean="0">
                <a:latin typeface="Times New Roman" pitchFamily="18" charset="0"/>
                <a:cs typeface="Times New Roman" pitchFamily="18" charset="0"/>
              </a:rPr>
              <a:t>»;</a:t>
            </a:r>
          </a:p>
          <a:p>
            <a:pPr algn="just">
              <a:buFont typeface="Arial" pitchFamily="34" charset="0"/>
              <a:buChar char="•"/>
            </a:pP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арт</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проєкт</a:t>
            </a:r>
            <a:r>
              <a:rPr lang="uk-UA"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«Мрії крізь руїни</a:t>
            </a:r>
            <a:r>
              <a:rPr lang="uk-UA" sz="1400" dirty="0" smtClean="0">
                <a:latin typeface="Times New Roman" pitchFamily="18" charset="0"/>
                <a:cs typeface="Times New Roman" pitchFamily="18" charset="0"/>
              </a:rPr>
              <a:t>»</a:t>
            </a:r>
            <a:r>
              <a:rPr lang="uk-UA" sz="1400" dirty="0" smtClean="0"/>
              <a:t> </a:t>
            </a:r>
            <a:r>
              <a:rPr lang="uk-UA" sz="1400" dirty="0" smtClean="0">
                <a:latin typeface="Times New Roman" pitchFamily="18" charset="0"/>
                <a:cs typeface="Times New Roman" pitchFamily="18" charset="0"/>
              </a:rPr>
              <a:t>з дітьми старшого дошкільного </a:t>
            </a:r>
            <a:r>
              <a:rPr lang="uk-UA" sz="1400" dirty="0" smtClean="0">
                <a:latin typeface="Times New Roman" pitchFamily="18" charset="0"/>
                <a:cs typeface="Times New Roman" pitchFamily="18" charset="0"/>
              </a:rPr>
              <a:t>віку.</a:t>
            </a:r>
            <a:endParaRPr lang="uk-UA" sz="1400" dirty="0" smtClean="0">
              <a:solidFill>
                <a:srgbClr val="050505"/>
              </a:solidFill>
              <a:latin typeface="Times New Roman" pitchFamily="18" charset="0"/>
              <a:ea typeface="Times New Roman" pitchFamily="18" charset="0"/>
              <a:cs typeface="Times New Roman" pitchFamily="18" charset="0"/>
            </a:endParaRPr>
          </a:p>
          <a:p>
            <a:pPr algn="just"/>
            <a:endParaRPr lang="uk-UA" sz="14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p:txBody>
      </p:sp>
      <p:sp>
        <p:nvSpPr>
          <p:cNvPr id="6" name="TextBox 5"/>
          <p:cNvSpPr txBox="1"/>
          <p:nvPr/>
        </p:nvSpPr>
        <p:spPr>
          <a:xfrm>
            <a:off x="2071670" y="142852"/>
            <a:ext cx="5918864" cy="646331"/>
          </a:xfrm>
          <a:prstGeom prst="rect">
            <a:avLst/>
          </a:prstGeom>
          <a:noFill/>
        </p:spPr>
        <p:txBody>
          <a:bodyPr wrap="none" rtlCol="0">
            <a:spAutoFit/>
          </a:bodyPr>
          <a:lstStyle/>
          <a:p>
            <a:pPr algn="ctr"/>
            <a:r>
              <a:rPr lang="uk-UA" b="1" dirty="0" smtClean="0">
                <a:solidFill>
                  <a:srgbClr val="002060"/>
                </a:solidFill>
                <a:latin typeface="Times New Roman" pitchFamily="18" charset="0"/>
                <a:cs typeface="Times New Roman" pitchFamily="18" charset="0"/>
              </a:rPr>
              <a:t>ПСИХОЛОГІЧНИЙ  СУПРОВІД  РОБОТИ   ЗДО №37</a:t>
            </a:r>
          </a:p>
          <a:p>
            <a:pPr algn="ctr"/>
            <a:endParaRPr lang="uk-UA" b="1" i="1" dirty="0">
              <a:solidFill>
                <a:srgbClr val="002060"/>
              </a:solidFill>
              <a:latin typeface="Georgia" pitchFamily="18" charset="0"/>
              <a:cs typeface="Times New Roman" pitchFamily="18" charset="0"/>
            </a:endParaRPr>
          </a:p>
        </p:txBody>
      </p:sp>
      <p:pic>
        <p:nvPicPr>
          <p:cNvPr id="10242" name="Picture 2" descr="C:\Users\Dnz37\Desktop\Нова папка\IMG_9965.jpeg"/>
          <p:cNvPicPr>
            <a:picLocks noChangeAspect="1" noChangeArrowheads="1"/>
          </p:cNvPicPr>
          <p:nvPr/>
        </p:nvPicPr>
        <p:blipFill>
          <a:blip r:embed="rId3" cstate="print"/>
          <a:srcRect l="7801" r="23937" b="455"/>
          <a:stretch>
            <a:fillRect/>
          </a:stretch>
        </p:blipFill>
        <p:spPr bwMode="auto">
          <a:xfrm>
            <a:off x="357158" y="4429132"/>
            <a:ext cx="2826460" cy="1857388"/>
          </a:xfrm>
          <a:prstGeom prst="rect">
            <a:avLst/>
          </a:prstGeom>
          <a:noFill/>
        </p:spPr>
      </p:pic>
      <p:pic>
        <p:nvPicPr>
          <p:cNvPr id="10243" name="Picture 3" descr="C:\Users\Dnz37\Desktop\Нова папка\IMG_9966.jpeg"/>
          <p:cNvPicPr>
            <a:picLocks noChangeAspect="1" noChangeArrowheads="1"/>
          </p:cNvPicPr>
          <p:nvPr/>
        </p:nvPicPr>
        <p:blipFill>
          <a:blip r:embed="rId4" cstate="print"/>
          <a:srcRect l="5358" r="17480" b="2492"/>
          <a:stretch>
            <a:fillRect/>
          </a:stretch>
        </p:blipFill>
        <p:spPr bwMode="auto">
          <a:xfrm>
            <a:off x="3357554" y="4714884"/>
            <a:ext cx="3071834" cy="1749239"/>
          </a:xfrm>
          <a:prstGeom prst="rect">
            <a:avLst/>
          </a:prstGeom>
          <a:noFill/>
        </p:spPr>
      </p:pic>
      <p:pic>
        <p:nvPicPr>
          <p:cNvPr id="10244" name="Picture 4" descr="C:\Users\Dnz37\Desktop\Нова папка\IMG_9968.jpeg"/>
          <p:cNvPicPr>
            <a:picLocks noChangeAspect="1" noChangeArrowheads="1"/>
          </p:cNvPicPr>
          <p:nvPr/>
        </p:nvPicPr>
        <p:blipFill>
          <a:blip r:embed="rId5" cstate="print"/>
          <a:srcRect l="4960" t="9921" r="16905" b="3262"/>
          <a:stretch>
            <a:fillRect/>
          </a:stretch>
        </p:blipFill>
        <p:spPr bwMode="auto">
          <a:xfrm>
            <a:off x="6572264" y="3786190"/>
            <a:ext cx="2428892" cy="202407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48129" name="Rectangle 1"/>
          <p:cNvSpPr>
            <a:spLocks noChangeArrowheads="1"/>
          </p:cNvSpPr>
          <p:nvPr/>
        </p:nvSpPr>
        <p:spPr bwMode="auto">
          <a:xfrm>
            <a:off x="1643042" y="1000108"/>
            <a:ext cx="678661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600" dirty="0" smtClean="0">
                <a:latin typeface="Times New Roman" pitchFamily="18" charset="0"/>
                <a:cs typeface="Times New Roman" pitchFamily="18" charset="0"/>
              </a:rPr>
              <a:t>      Базовий  компонент  дошкільної  освіти  визначає  принципи  формування  граматичної  правильності  мовлення, виховання  звукової  культури  мовлення, формування  граматично  правильної  лексики.  Забезпечення   максимальної  мовленнєвої активності  дитини  відбувається  на  заняттях  та  у  повсякденній  діяльності.</a:t>
            </a:r>
          </a:p>
          <a:p>
            <a:pPr algn="just"/>
            <a:r>
              <a:rPr lang="uk-UA" sz="1600" dirty="0" smtClean="0">
                <a:latin typeface="Times New Roman" pitchFamily="18" charset="0"/>
                <a:cs typeface="Times New Roman" pitchFamily="18" charset="0"/>
              </a:rPr>
              <a:t>        Діагностування  стану  мовлення  дітей в  закладі  дошкільної освіти проводить  вчитель-логопед  «спеціаліст вищої категорії», педагогічне звання «вчитель-методист» </a:t>
            </a:r>
            <a:r>
              <a:rPr lang="uk-UA" sz="1600" dirty="0" err="1" smtClean="0">
                <a:latin typeface="Times New Roman" pitchFamily="18" charset="0"/>
                <a:cs typeface="Times New Roman" pitchFamily="18" charset="0"/>
              </a:rPr>
              <a:t>Стасюк</a:t>
            </a:r>
            <a:r>
              <a:rPr lang="uk-UA" sz="1600" dirty="0" smtClean="0">
                <a:latin typeface="Times New Roman" pitchFamily="18" charset="0"/>
                <a:cs typeface="Times New Roman" pitchFamily="18" charset="0"/>
              </a:rPr>
              <a:t>  Т.М.  та  педагоги  вікових  груп.  </a:t>
            </a:r>
          </a:p>
          <a:p>
            <a:pPr algn="just"/>
            <a:r>
              <a:rPr lang="uk-UA" sz="1600" dirty="0" smtClean="0">
                <a:latin typeface="Times New Roman" pitchFamily="18" charset="0"/>
                <a:cs typeface="Times New Roman" pitchFamily="18" charset="0"/>
              </a:rPr>
              <a:t>         Спостереження  за  мовленням  дітей  є  систематичним, планомірним, цілеспрямованим  впродовж  тривалого  часу.  Робота  вчителя-логопеда  тісно  пов’язана  з  роботою  практичного  психолога, вихователями та  у  тісній  співпраці  з  батьками.  </a:t>
            </a:r>
          </a:p>
          <a:p>
            <a:r>
              <a:rPr lang="uk-UA" sz="1400" dirty="0" smtClean="0"/>
              <a:t> </a:t>
            </a:r>
            <a:endParaRPr lang="uk-UA" sz="1400" dirty="0"/>
          </a:p>
        </p:txBody>
      </p:sp>
      <p:sp>
        <p:nvSpPr>
          <p:cNvPr id="6" name="TextBox 5"/>
          <p:cNvSpPr txBox="1"/>
          <p:nvPr/>
        </p:nvSpPr>
        <p:spPr>
          <a:xfrm>
            <a:off x="2571736" y="500042"/>
            <a:ext cx="4587794" cy="369332"/>
          </a:xfrm>
          <a:prstGeom prst="rect">
            <a:avLst/>
          </a:prstGeom>
          <a:noFill/>
        </p:spPr>
        <p:txBody>
          <a:bodyPr wrap="none" rtlCol="0">
            <a:spAutoFit/>
          </a:bodyPr>
          <a:lstStyle/>
          <a:p>
            <a:pPr algn="ctr"/>
            <a:r>
              <a:rPr lang="uk-UA" b="1" dirty="0" smtClean="0">
                <a:solidFill>
                  <a:srgbClr val="002060"/>
                </a:solidFill>
                <a:latin typeface="Times New Roman" pitchFamily="18" charset="0"/>
                <a:cs typeface="Times New Roman" pitchFamily="18" charset="0"/>
              </a:rPr>
              <a:t>РОБОТА  ЛОГОПЕДИЧНОГО  ПУНКТУ</a:t>
            </a:r>
            <a:endParaRPr lang="uk-UA" b="1" i="1" dirty="0">
              <a:solidFill>
                <a:srgbClr val="002060"/>
              </a:solidFill>
              <a:latin typeface="Times New Roman" pitchFamily="18" charset="0"/>
              <a:cs typeface="Times New Roman" pitchFamily="18" charset="0"/>
            </a:endParaRPr>
          </a:p>
        </p:txBody>
      </p:sp>
      <p:pic>
        <p:nvPicPr>
          <p:cNvPr id="7" name="Рисунок 6" descr="E:\OLD COMP\ЛОГОПЕД\Сад03\Сад03 016.jpg"/>
          <p:cNvPicPr/>
          <p:nvPr/>
        </p:nvPicPr>
        <p:blipFill>
          <a:blip r:embed="rId3" cstate="print"/>
          <a:srcRect/>
          <a:stretch>
            <a:fillRect/>
          </a:stretch>
        </p:blipFill>
        <p:spPr bwMode="auto">
          <a:xfrm>
            <a:off x="3143240" y="4071942"/>
            <a:ext cx="3339324" cy="2504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6" name="TextBox 5"/>
          <p:cNvSpPr txBox="1"/>
          <p:nvPr/>
        </p:nvSpPr>
        <p:spPr>
          <a:xfrm>
            <a:off x="1785918" y="357166"/>
            <a:ext cx="6447535" cy="369332"/>
          </a:xfrm>
          <a:prstGeom prst="rect">
            <a:avLst/>
          </a:prstGeom>
          <a:noFill/>
        </p:spPr>
        <p:txBody>
          <a:bodyPr wrap="none" rtlCol="0">
            <a:spAutoFit/>
          </a:bodyPr>
          <a:lstStyle/>
          <a:p>
            <a:pPr algn="ctr"/>
            <a:r>
              <a:rPr lang="uk-UA" b="1" dirty="0" smtClean="0">
                <a:solidFill>
                  <a:srgbClr val="002060"/>
                </a:solidFill>
                <a:latin typeface="Times New Roman" pitchFamily="18" charset="0"/>
                <a:cs typeface="Times New Roman" pitchFamily="18" charset="0"/>
              </a:rPr>
              <a:t>ОРГАНІЗАЦІЯ  ФІЗКУЛЬТУРНО-ОЗДОРОВЧОЇ  РОБОТИ</a:t>
            </a:r>
            <a:endParaRPr lang="uk-UA" b="1" i="1" dirty="0">
              <a:solidFill>
                <a:srgbClr val="002060"/>
              </a:solidFill>
              <a:latin typeface="Times New Roman" pitchFamily="18" charset="0"/>
              <a:cs typeface="Times New Roman" pitchFamily="18" charset="0"/>
            </a:endParaRPr>
          </a:p>
        </p:txBody>
      </p:sp>
      <p:sp>
        <p:nvSpPr>
          <p:cNvPr id="4097" name="Rectangle 1"/>
          <p:cNvSpPr>
            <a:spLocks noChangeArrowheads="1"/>
          </p:cNvSpPr>
          <p:nvPr/>
        </p:nvSpPr>
        <p:spPr bwMode="auto">
          <a:xfrm>
            <a:off x="1571604" y="857232"/>
            <a:ext cx="700092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Пріоритетним  напрямом  роботи  в  ЗДО  залишається  турбота  про  фізичний  розвиток  дітей, зміцнення  їх  здоров</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a:t>
            </a:r>
            <a:r>
              <a:rPr lang="uk-UA" sz="1400" dirty="0" smtClean="0">
                <a:latin typeface="Times New Roman" pitchFamily="18" charset="0"/>
                <a:ea typeface="Times New Roman" pitchFamily="18" charset="0"/>
                <a:cs typeface="Times New Roman" pitchFamily="18" charset="0"/>
              </a:rPr>
              <a:t>. Під керівництвом інструктора з фізичної культури Н.М.</a:t>
            </a:r>
            <a:r>
              <a:rPr lang="uk-UA" sz="1400" dirty="0" err="1" smtClean="0">
                <a:latin typeface="Times New Roman" pitchFamily="18" charset="0"/>
                <a:ea typeface="Times New Roman" pitchFamily="18" charset="0"/>
                <a:cs typeface="Times New Roman" pitchFamily="18" charset="0"/>
              </a:rPr>
              <a:t>Форманюк</a:t>
            </a:r>
            <a:r>
              <a:rPr lang="uk-UA" sz="1400" dirty="0" smtClean="0">
                <a:latin typeface="Times New Roman" pitchFamily="18" charset="0"/>
                <a:ea typeface="Times New Roman" pitchFamily="18" charset="0"/>
                <a:cs typeface="Times New Roman" pitchFamily="18" charset="0"/>
              </a:rPr>
              <a:t>  проводяться заняття з фізичної культури, спортивні свята, розваги,, ранкова гімнастика, фізичні вправи та рухливі ігри на вулиці.</a:t>
            </a:r>
            <a:endParaRPr lang="uk-UA" dirty="0" smtClean="0">
              <a:latin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5072066" y="4286256"/>
            <a:ext cx="3143272" cy="2357454"/>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t="32246" r="3201" b="13183"/>
          <a:stretch>
            <a:fillRect/>
          </a:stretch>
        </p:blipFill>
        <p:spPr bwMode="auto">
          <a:xfrm>
            <a:off x="3786182" y="2000240"/>
            <a:ext cx="1857388" cy="2270141"/>
          </a:xfrm>
          <a:prstGeom prst="rect">
            <a:avLst/>
          </a:prstGeom>
          <a:noFill/>
          <a:ln w="9525">
            <a:noFill/>
            <a:miter lim="800000"/>
            <a:headEnd/>
            <a:tailEnd/>
          </a:ln>
          <a:effectLst/>
        </p:spPr>
      </p:pic>
      <p:pic>
        <p:nvPicPr>
          <p:cNvPr id="9222" name="Picture 6" descr="C:\Users\Dnz37\Downloads\IMG_9952.jpeg"/>
          <p:cNvPicPr>
            <a:picLocks noChangeAspect="1" noChangeArrowheads="1"/>
          </p:cNvPicPr>
          <p:nvPr/>
        </p:nvPicPr>
        <p:blipFill>
          <a:blip r:embed="rId5"/>
          <a:srcRect r="198" b="2009"/>
          <a:stretch>
            <a:fillRect/>
          </a:stretch>
        </p:blipFill>
        <p:spPr bwMode="auto">
          <a:xfrm>
            <a:off x="428596" y="2000240"/>
            <a:ext cx="3071834" cy="2071702"/>
          </a:xfrm>
          <a:prstGeom prst="rect">
            <a:avLst/>
          </a:prstGeom>
          <a:noFill/>
        </p:spPr>
      </p:pic>
      <p:pic>
        <p:nvPicPr>
          <p:cNvPr id="8193" name="Picture 1" descr="C:\Users\Dnz37\Desktop\Методичний к-т\ФОТО 2021-2022\стенд\КВІТОЧКА\IMG_7413.JPG"/>
          <p:cNvPicPr>
            <a:picLocks noChangeAspect="1" noChangeArrowheads="1"/>
          </p:cNvPicPr>
          <p:nvPr/>
        </p:nvPicPr>
        <p:blipFill>
          <a:blip r:embed="rId6" cstate="print"/>
          <a:srcRect/>
          <a:stretch>
            <a:fillRect/>
          </a:stretch>
        </p:blipFill>
        <p:spPr bwMode="auto">
          <a:xfrm>
            <a:off x="5929322" y="2000240"/>
            <a:ext cx="2857520" cy="2143140"/>
          </a:xfrm>
          <a:prstGeom prst="rect">
            <a:avLst/>
          </a:prstGeom>
          <a:noFill/>
        </p:spPr>
      </p:pic>
      <p:pic>
        <p:nvPicPr>
          <p:cNvPr id="8194" name="Picture 2" descr="C:\Users\Dnz37\Desktop\Методичний к-т\ФОТО 2021-2022\стенд\ромашка\IMG_7404.JPG"/>
          <p:cNvPicPr>
            <a:picLocks noChangeAspect="1" noChangeArrowheads="1"/>
          </p:cNvPicPr>
          <p:nvPr/>
        </p:nvPicPr>
        <p:blipFill>
          <a:blip r:embed="rId7" cstate="print"/>
          <a:srcRect l="10526" r="5263" b="195"/>
          <a:stretch>
            <a:fillRect/>
          </a:stretch>
        </p:blipFill>
        <p:spPr bwMode="auto">
          <a:xfrm>
            <a:off x="785786" y="4357694"/>
            <a:ext cx="3429024" cy="228601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15362" name="TextBox 4"/>
          <p:cNvSpPr txBox="1">
            <a:spLocks noChangeArrowheads="1"/>
          </p:cNvSpPr>
          <p:nvPr/>
        </p:nvSpPr>
        <p:spPr bwMode="auto">
          <a:xfrm>
            <a:off x="1357290" y="765174"/>
            <a:ext cx="7319985" cy="4047262"/>
          </a:xfrm>
          <a:prstGeom prst="rect">
            <a:avLst/>
          </a:prstGeom>
          <a:noFill/>
          <a:ln w="9525">
            <a:noFill/>
            <a:miter lim="800000"/>
            <a:headEnd/>
            <a:tailEnd/>
          </a:ln>
        </p:spPr>
        <p:txBody>
          <a:bodyPr wrap="square">
            <a:spAutoFit/>
          </a:bodyPr>
          <a:lstStyle/>
          <a:p>
            <a:pPr algn="ctr"/>
            <a:r>
              <a:rPr lang="uk-UA" altLang="ru-RU" b="1" dirty="0" smtClean="0">
                <a:latin typeface="Times New Roman" pitchFamily="18" charset="0"/>
                <a:cs typeface="Times New Roman" pitchFamily="18" charset="0"/>
              </a:rPr>
              <a:t>ОРГАНІЗАЦІЯ РОБОТИ </a:t>
            </a:r>
          </a:p>
          <a:p>
            <a:pPr algn="ctr"/>
            <a:r>
              <a:rPr lang="uk-UA" altLang="ru-RU" b="1" dirty="0" smtClean="0">
                <a:latin typeface="Times New Roman" pitchFamily="18" charset="0"/>
                <a:cs typeface="Times New Roman" pitchFamily="18" charset="0"/>
              </a:rPr>
              <a:t>СЕСТРИ МЕДИЧНОЇ СТАРШОЇ</a:t>
            </a:r>
            <a:endParaRPr lang="uk-UA" altLang="ru-RU" b="1" dirty="0">
              <a:latin typeface="Times New Roman" pitchFamily="18" charset="0"/>
              <a:cs typeface="Times New Roman" pitchFamily="18" charset="0"/>
            </a:endParaRPr>
          </a:p>
          <a:p>
            <a:pPr algn="ctr"/>
            <a:endParaRPr lang="uk-UA" altLang="ru-RU" sz="1700" b="1" dirty="0">
              <a:latin typeface="Times New Roman" pitchFamily="18" charset="0"/>
              <a:cs typeface="Times New Roman" pitchFamily="18" charset="0"/>
            </a:endParaRPr>
          </a:p>
          <a:p>
            <a:pPr algn="just">
              <a:buFont typeface="Wingdings" pitchFamily="2" charset="2"/>
              <a:buChar char="v"/>
            </a:pPr>
            <a:r>
              <a:rPr lang="uk-UA" altLang="ru-RU" sz="1700" dirty="0">
                <a:latin typeface="Times New Roman" pitchFamily="18" charset="0"/>
                <a:cs typeface="Times New Roman" pitchFamily="18" charset="0"/>
              </a:rPr>
              <a:t>Постійний контроль за станом здоров'я дітей.</a:t>
            </a:r>
          </a:p>
          <a:p>
            <a:pPr algn="just">
              <a:buFont typeface="Wingdings" pitchFamily="2" charset="2"/>
              <a:buChar char="v"/>
            </a:pPr>
            <a:r>
              <a:rPr lang="uk-UA" altLang="ru-RU" sz="1700" dirty="0">
                <a:latin typeface="Times New Roman" pitchFamily="18" charset="0"/>
                <a:cs typeface="Times New Roman" pitchFamily="18" charset="0"/>
              </a:rPr>
              <a:t>Проведення обов'язкових медичних оглядів дітей.</a:t>
            </a:r>
          </a:p>
          <a:p>
            <a:pPr algn="just">
              <a:buFont typeface="Wingdings" pitchFamily="2" charset="2"/>
              <a:buChar char="v"/>
            </a:pPr>
            <a:r>
              <a:rPr lang="uk-UA" altLang="ru-RU" sz="1700" dirty="0">
                <a:latin typeface="Times New Roman" pitchFamily="18" charset="0"/>
                <a:cs typeface="Times New Roman" pitchFamily="18" charset="0"/>
              </a:rPr>
              <a:t>Надання невідкладної медичної допомоги дітям у разі гострого захворювання або травми.</a:t>
            </a:r>
          </a:p>
          <a:p>
            <a:pPr algn="just">
              <a:buFont typeface="Wingdings" pitchFamily="2" charset="2"/>
              <a:buChar char="v"/>
            </a:pPr>
            <a:r>
              <a:rPr lang="uk-UA" altLang="ru-RU" sz="1700" dirty="0">
                <a:latin typeface="Times New Roman" pitchFamily="18" charset="0"/>
                <a:cs typeface="Times New Roman" pitchFamily="18" charset="0"/>
              </a:rPr>
              <a:t>Здійснення контролю за організацією та якістю харчування, дотриманням раціонального режиму освітнього процесу, навчального навантаження.</a:t>
            </a:r>
          </a:p>
          <a:p>
            <a:pPr algn="just">
              <a:buFont typeface="Wingdings" pitchFamily="2" charset="2"/>
              <a:buChar char="v"/>
            </a:pPr>
            <a:r>
              <a:rPr lang="uk-UA" altLang="ru-RU" sz="1700" dirty="0">
                <a:latin typeface="Times New Roman" pitchFamily="18" charset="0"/>
                <a:cs typeface="Times New Roman" pitchFamily="18" charset="0"/>
              </a:rPr>
              <a:t>Контроль за дотриманням санітарно-гігієнічних вимог та протиепідемічного режиму.</a:t>
            </a:r>
          </a:p>
          <a:p>
            <a:pPr algn="just">
              <a:buFont typeface="Wingdings" pitchFamily="2" charset="2"/>
              <a:buChar char="v"/>
            </a:pPr>
            <a:r>
              <a:rPr lang="uk-UA" altLang="ru-RU" sz="1700" dirty="0">
                <a:latin typeface="Times New Roman" pitchFamily="18" charset="0"/>
                <a:cs typeface="Times New Roman" pitchFamily="18" charset="0"/>
              </a:rPr>
              <a:t>Проведення санітарно-просвітницької роботи серед дітей, батьків або осіб, які їх замінюють, та працівників закладу дошкільної освіти.</a:t>
            </a:r>
          </a:p>
          <a:p>
            <a:pPr algn="just">
              <a:buFont typeface="Wingdings" pitchFamily="2" charset="2"/>
              <a:buChar char="v"/>
            </a:pPr>
            <a:r>
              <a:rPr lang="uk-UA" altLang="ru-RU" sz="1700" dirty="0">
                <a:latin typeface="Times New Roman" pitchFamily="18" charset="0"/>
                <a:cs typeface="Times New Roman" pitchFamily="18" charset="0"/>
              </a:rPr>
              <a:t>Ведення звітно-облікової медичної документації в порядку, встановленому МОЗ України.</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graphicFrame>
        <p:nvGraphicFramePr>
          <p:cNvPr id="5" name="Содержимое 4"/>
          <p:cNvGraphicFramePr>
            <a:graphicFrameLocks noGrp="1"/>
          </p:cNvGraphicFramePr>
          <p:nvPr>
            <p:ph idx="1"/>
          </p:nvPr>
        </p:nvGraphicFramePr>
        <p:xfrm>
          <a:off x="1857356" y="1000108"/>
          <a:ext cx="6257925" cy="1458913"/>
        </p:xfrm>
        <a:graphic>
          <a:graphicData uri="http://schemas.openxmlformats.org/drawingml/2006/table">
            <a:tbl>
              <a:tblPr/>
              <a:tblGrid>
                <a:gridCol w="466725"/>
                <a:gridCol w="3292475"/>
                <a:gridCol w="1350010"/>
                <a:gridCol w="1148715"/>
              </a:tblGrid>
              <a:tr h="0">
                <a:tc>
                  <a:txBody>
                    <a:bodyPr/>
                    <a:lstStyle/>
                    <a:p>
                      <a:pPr algn="ctr">
                        <a:lnSpc>
                          <a:spcPct val="115000"/>
                        </a:lnSpc>
                        <a:spcAft>
                          <a:spcPts val="0"/>
                        </a:spcAft>
                      </a:pPr>
                      <a:r>
                        <a:rPr lang="uk-UA" sz="1200" dirty="0" smtClean="0">
                          <a:latin typeface="Times New Roman"/>
                          <a:ea typeface="Times New Roman"/>
                          <a:cs typeface="Times New Roman"/>
                        </a:rPr>
                        <a:t>№ з/п</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smtClean="0">
                          <a:latin typeface="Times New Roman"/>
                          <a:ea typeface="Times New Roman"/>
                          <a:cs typeface="Times New Roman"/>
                        </a:rPr>
                        <a:t>Перелік</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Кількість чоловік</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Індивідуальні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26</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100%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Наочно-письмові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80%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Групові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61,5%</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Колективні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80%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Не бачу сенсу в комунікації з батьками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2643174" y="285728"/>
            <a:ext cx="4857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 комунікації з батьками</a:t>
            </a:r>
            <a:endParaRPr kumimoji="0" lang="uk-UA" sz="24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2214546" y="3071810"/>
          <a:ext cx="54864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5" name="Прямоугольник 4"/>
          <p:cNvSpPr/>
          <p:nvPr/>
        </p:nvSpPr>
        <p:spPr>
          <a:xfrm>
            <a:off x="2143108" y="3143248"/>
            <a:ext cx="5097293" cy="461665"/>
          </a:xfrm>
          <a:prstGeom prst="rect">
            <a:avLst/>
          </a:prstGeom>
        </p:spPr>
        <p:txBody>
          <a:bodyPr wrap="none">
            <a:spAutoFit/>
          </a:bodyPr>
          <a:lstStyle/>
          <a:p>
            <a:r>
              <a:rPr lang="uk-UA" sz="2400" b="1" dirty="0" smtClean="0">
                <a:solidFill>
                  <a:srgbClr val="002060"/>
                </a:solidFill>
                <a:latin typeface="Times New Roman" pitchFamily="18" charset="0"/>
                <a:cs typeface="Times New Roman" pitchFamily="18" charset="0"/>
              </a:rPr>
              <a:t>Інформаційні осередки для батьків</a:t>
            </a:r>
            <a:endParaRPr lang="uk-UA" sz="2400" b="1" dirty="0">
              <a:solidFill>
                <a:srgbClr val="002060"/>
              </a:solidFill>
              <a:latin typeface="Times New Roman" pitchFamily="18" charset="0"/>
              <a:cs typeface="Times New Roman" pitchFamily="18" charset="0"/>
            </a:endParaRPr>
          </a:p>
        </p:txBody>
      </p:sp>
      <p:pic>
        <p:nvPicPr>
          <p:cNvPr id="5122" name="Picture 2" descr="C:\Users\Dnz37\Desktop\ФОТО ОСЕРЕДКИ\Нова папка (2)\батьк. розд. умив\IMG_20220511_085958.jpg"/>
          <p:cNvPicPr>
            <a:picLocks noChangeAspect="1" noChangeArrowheads="1"/>
          </p:cNvPicPr>
          <p:nvPr/>
        </p:nvPicPr>
        <p:blipFill>
          <a:blip r:embed="rId3" cstate="print"/>
          <a:srcRect/>
          <a:stretch>
            <a:fillRect/>
          </a:stretch>
        </p:blipFill>
        <p:spPr bwMode="auto">
          <a:xfrm rot="21143467">
            <a:off x="307710" y="372030"/>
            <a:ext cx="3643338" cy="2732504"/>
          </a:xfrm>
          <a:prstGeom prst="rect">
            <a:avLst/>
          </a:prstGeom>
          <a:noFill/>
        </p:spPr>
      </p:pic>
      <p:pic>
        <p:nvPicPr>
          <p:cNvPr id="5123" name="Picture 3" descr="C:\Users\Dnz37\Desktop\ФОТО ОСЕРЕДКИ\Нова папка (2)\батьк. розд. умив\IMG_20220511_090407.jpg"/>
          <p:cNvPicPr>
            <a:picLocks noChangeAspect="1" noChangeArrowheads="1"/>
          </p:cNvPicPr>
          <p:nvPr/>
        </p:nvPicPr>
        <p:blipFill>
          <a:blip r:embed="rId4" cstate="print"/>
          <a:srcRect/>
          <a:stretch>
            <a:fillRect/>
          </a:stretch>
        </p:blipFill>
        <p:spPr bwMode="auto">
          <a:xfrm rot="464889">
            <a:off x="5302591" y="435617"/>
            <a:ext cx="3458997" cy="2594248"/>
          </a:xfrm>
          <a:prstGeom prst="rect">
            <a:avLst/>
          </a:prstGeom>
          <a:noFill/>
        </p:spPr>
      </p:pic>
      <p:pic>
        <p:nvPicPr>
          <p:cNvPr id="5124" name="Picture 4" descr="C:\Users\Dnz37\Desktop\ФОТО ОСЕРЕДКИ\Нова папка (2)\батьк. розд. умив\IMG_20220511_102207.jpg"/>
          <p:cNvPicPr>
            <a:picLocks noChangeAspect="1" noChangeArrowheads="1"/>
          </p:cNvPicPr>
          <p:nvPr/>
        </p:nvPicPr>
        <p:blipFill>
          <a:blip r:embed="rId5" cstate="print"/>
          <a:srcRect/>
          <a:stretch>
            <a:fillRect/>
          </a:stretch>
        </p:blipFill>
        <p:spPr bwMode="auto">
          <a:xfrm>
            <a:off x="4857752" y="3786190"/>
            <a:ext cx="3840000" cy="2880000"/>
          </a:xfrm>
          <a:prstGeom prst="rect">
            <a:avLst/>
          </a:prstGeom>
          <a:noFill/>
        </p:spPr>
      </p:pic>
      <p:pic>
        <p:nvPicPr>
          <p:cNvPr id="5125" name="Picture 5" descr="C:\Users\Dnz37\Desktop\ФОТО ОСЕРЕДКИ\Нова папка (2)\батьк. розд. умив\IMG_20220511_102345.jpg"/>
          <p:cNvPicPr>
            <a:picLocks noChangeAspect="1" noChangeArrowheads="1"/>
          </p:cNvPicPr>
          <p:nvPr/>
        </p:nvPicPr>
        <p:blipFill>
          <a:blip r:embed="rId6" cstate="print"/>
          <a:srcRect/>
          <a:stretch>
            <a:fillRect/>
          </a:stretch>
        </p:blipFill>
        <p:spPr bwMode="auto">
          <a:xfrm>
            <a:off x="500034" y="3714752"/>
            <a:ext cx="3840000" cy="2880000"/>
          </a:xfrm>
          <a:prstGeom prst="rect">
            <a:avLst/>
          </a:prstGeom>
          <a:noFill/>
        </p:spPr>
      </p:pic>
      <p:pic>
        <p:nvPicPr>
          <p:cNvPr id="1026" name="Picture 2"/>
          <p:cNvPicPr>
            <a:picLocks noChangeAspect="1" noChangeArrowheads="1"/>
          </p:cNvPicPr>
          <p:nvPr/>
        </p:nvPicPr>
        <p:blipFill>
          <a:blip r:embed="rId7" cstate="print"/>
          <a:srcRect t="5670" r="1726" b="9285"/>
          <a:stretch>
            <a:fillRect/>
          </a:stretch>
        </p:blipFill>
        <p:spPr bwMode="auto">
          <a:xfrm>
            <a:off x="3571868" y="214290"/>
            <a:ext cx="2290779"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50177" name="Rectangle 1"/>
          <p:cNvSpPr>
            <a:spLocks noChangeArrowheads="1"/>
          </p:cNvSpPr>
          <p:nvPr/>
        </p:nvSpPr>
        <p:spPr bwMode="auto">
          <a:xfrm>
            <a:off x="1142976" y="500042"/>
            <a:ext cx="764386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ФІНАНСОВО-ГОСПОДАРСЬКА  ДІЯЛЬНІСТЬ</a:t>
            </a:r>
          </a:p>
          <a:p>
            <a:pPr marL="0" marR="0" lvl="0" indent="361950" algn="ctr"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Адміністративно-господарська діяльність здійснювалася відповідно з річним планом роботи. Протягом року контролюється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освітньо-виховна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робота; проводиться системний аналіз комплектування закладу дітьми. Своєчасно ведеться підготовка документів до організованого початку навчального року; проводиться тарифікація педагогічного персоналу; своєчасно надаються звіти. Адміністрацією щоденно контролюється використання енергоресурсів, обладнання, приміщень, території закладу. Уся діяльність персоналу регламентується наказами по закладу.</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Питання, які пов</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язані з охороною праці, профілактикою травматизму, проблемами цивільного захисту, охорони життєдіяльності дітей, санітарних правил утримання приміщень, збереження майна закладу та дотримання здорового психологічного клімату в колективі вирішуються оперативно з урахуванням проблемних запитів.</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Оперативні наради з персоналом проводяться  щопонеділка. Загальні збори колективу проводились один раз на навчальний рік. </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Заходи щодо зміцнення та модернізації матеріально-технічної бази навчального закладу </a:t>
            </a:r>
            <a:r>
              <a:rPr kumimoji="0" lang="uk-UA"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є одним із провідних напрямків роботи директора, педагогів ЗДО та  батьківської  громади.</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indent="361950" eaLnBrk="0" fontAlgn="base" hangingPunct="0">
              <a:spcBef>
                <a:spcPct val="0"/>
              </a:spcBef>
              <a:spcAft>
                <a:spcPct val="0"/>
              </a:spcAf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сприяння батьківських громад в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кожна вікова група поповнилась елементами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предметно-ігрового середовища,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дидактичними посібниками, наочним  матеріалом, проведено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оновлення  ігрового  обладнання  на  ігрових  майданчиках кожної  вікової  групи, та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відповідні   ремонтні  роботи .</a:t>
            </a: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Проведено косметичний ремонт центрального коридору у приміщенні</a:t>
            </a:r>
            <a:r>
              <a:rPr kumimoji="0" lang="uk-UA"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закладу. За державний кошт  проведено  оснащення найпростішого укриття закладу : освітлення, водопостачання, гігієнічні  кімнати. Заклад забезпечений  фарбами, миючими та дезінфікуючими засобами. </a:t>
            </a: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50177" name="Rectangle 1"/>
          <p:cNvSpPr>
            <a:spLocks noChangeArrowheads="1"/>
          </p:cNvSpPr>
          <p:nvPr/>
        </p:nvSpPr>
        <p:spPr bwMode="auto">
          <a:xfrm>
            <a:off x="1785918" y="357166"/>
            <a:ext cx="721520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l"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49" name="Rectangle 1"/>
          <p:cNvSpPr>
            <a:spLocks noChangeArrowheads="1"/>
          </p:cNvSpPr>
          <p:nvPr/>
        </p:nvSpPr>
        <p:spPr bwMode="auto">
          <a:xfrm>
            <a:off x="1643042" y="1000108"/>
            <a:ext cx="71438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ДОТРИМАННЯ ВИМОГ ОХОРОНИ ДИТИНСТВА, ТЕХНІКИ БЕЗПЕКИ, САНІТАРНО-ГІГІЄНІЧНИХ ТА ПРОТИПОЖЕЖНИХ НОРМ</a:t>
            </a:r>
          </a:p>
          <a:p>
            <a:pPr marL="0" marR="0" lvl="0" indent="361950" algn="ctr" defTabSz="914400" rtl="0" eaLnBrk="1" fontAlgn="base" latinLnBrk="0" hangingPunct="1">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 метою збереження життя і охорони здоров’я дітей, навчання безпечної поведінки           2 рази в рік проведено Тиждень безпеки життєдіяльності.</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Відповідно до Закону України «Про охорону праці», було проведено навчання та перевірку знань працівників з охорони праці, повторні та позапланові інструктажі з охорони праці, з охорони життя і здоров’я дітей в ЗДО, пожежної безпеки, надання першої медичної допомоги. Двічі на рік, до оздоровчого періоду та початку навчального року, проводилося випробування спортивного та нестандартного обладнання на території дошкільного закладу та в групових кімнатах. Відповідальною особою та громадським інспектором з охорони праці проводяться перевірки обладнання на відповідність вимогам безпеки та видаються приписи. Обладнання, яке не відповідає вимогам вилучається для ремонту чи списується.</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Випадків виробничого та дитячого травматизму, за звітний період, зареєстровано не було.</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1" y="0"/>
            <a:ext cx="9119681" cy="6858000"/>
          </a:xfrm>
          <a:prstGeom prst="rect">
            <a:avLst/>
          </a:prstGeom>
          <a:noFill/>
        </p:spPr>
      </p:pic>
      <p:sp>
        <p:nvSpPr>
          <p:cNvPr id="6" name="TextBox 5"/>
          <p:cNvSpPr txBox="1"/>
          <p:nvPr/>
        </p:nvSpPr>
        <p:spPr>
          <a:xfrm>
            <a:off x="1071538" y="214290"/>
            <a:ext cx="7751674" cy="1323439"/>
          </a:xfrm>
          <a:prstGeom prst="rect">
            <a:avLst/>
          </a:prstGeom>
          <a:noFill/>
        </p:spPr>
        <p:txBody>
          <a:bodyPr wrap="none" rtlCol="0">
            <a:spAutoFit/>
          </a:bodyPr>
          <a:lstStyle/>
          <a:p>
            <a:r>
              <a:rPr lang="uk-UA" sz="4000" b="1" dirty="0" smtClean="0">
                <a:latin typeface="Times New Roman" pitchFamily="18" charset="0"/>
                <a:cs typeface="Times New Roman" pitchFamily="18" charset="0"/>
              </a:rPr>
              <a:t>Загальні відомості про ДНЗ №37</a:t>
            </a:r>
            <a:br>
              <a:rPr lang="uk-UA" sz="4000" b="1" dirty="0" smtClean="0">
                <a:latin typeface="Times New Roman" pitchFamily="18" charset="0"/>
                <a:cs typeface="Times New Roman" pitchFamily="18" charset="0"/>
              </a:rPr>
            </a:br>
            <a:endParaRPr lang="uk-UA" sz="4000" dirty="0">
              <a:latin typeface="Times New Roman" pitchFamily="18" charset="0"/>
              <a:cs typeface="Times New Roman" pitchFamily="18" charset="0"/>
            </a:endParaRPr>
          </a:p>
        </p:txBody>
      </p:sp>
      <p:graphicFrame>
        <p:nvGraphicFramePr>
          <p:cNvPr id="7" name="Схема 6"/>
          <p:cNvGraphicFramePr/>
          <p:nvPr/>
        </p:nvGraphicFramePr>
        <p:xfrm>
          <a:off x="1285852" y="1071546"/>
          <a:ext cx="7215238"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4" name="Прямоугольник 3"/>
          <p:cNvSpPr/>
          <p:nvPr/>
        </p:nvSpPr>
        <p:spPr>
          <a:xfrm>
            <a:off x="2500298" y="1071546"/>
            <a:ext cx="5786478" cy="369332"/>
          </a:xfrm>
          <a:prstGeom prst="rect">
            <a:avLst/>
          </a:prstGeom>
        </p:spPr>
        <p:txBody>
          <a:bodyPr wrap="square">
            <a:spAutoFit/>
          </a:bodyPr>
          <a:lstStyle/>
          <a:p>
            <a:pPr algn="just"/>
            <a:r>
              <a:rPr lang="uk-UA" dirty="0" smtClean="0">
                <a:latin typeface="Times New Roman" pitchFamily="18" charset="0"/>
                <a:cs typeface="Times New Roman" pitchFamily="18" charset="0"/>
              </a:rPr>
              <a:t>    </a:t>
            </a:r>
            <a:endParaRPr lang="uk-UA" dirty="0">
              <a:latin typeface="Times New Roman" pitchFamily="18" charset="0"/>
              <a:cs typeface="Times New Roman" pitchFamily="18" charset="0"/>
            </a:endParaRPr>
          </a:p>
        </p:txBody>
      </p:sp>
      <p:sp>
        <p:nvSpPr>
          <p:cNvPr id="50177" name="Rectangle 1"/>
          <p:cNvSpPr>
            <a:spLocks noChangeArrowheads="1"/>
          </p:cNvSpPr>
          <p:nvPr/>
        </p:nvSpPr>
        <p:spPr bwMode="auto">
          <a:xfrm>
            <a:off x="1785918" y="357166"/>
            <a:ext cx="721520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l" defTabSz="914400" rtl="0" eaLnBrk="0" fontAlgn="base" latinLnBrk="0" hangingPunct="0">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61950" algn="l" defTabSz="914400" rtl="0" eaLnBrk="0" fontAlgn="base" latinLnBrk="0" hangingPunct="0">
              <a:lnSpc>
                <a:spcPct val="100000"/>
              </a:lnSpc>
              <a:spcBef>
                <a:spcPct val="0"/>
              </a:spcBef>
              <a:spcAft>
                <a:spcPct val="0"/>
              </a:spcAft>
              <a:buClrTx/>
              <a:buSzTx/>
              <a:buFontTx/>
              <a:buNone/>
              <a:tabLst/>
            </a:pP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49" name="Rectangle 1"/>
          <p:cNvSpPr>
            <a:spLocks noChangeArrowheads="1"/>
          </p:cNvSpPr>
          <p:nvPr/>
        </p:nvSpPr>
        <p:spPr bwMode="auto">
          <a:xfrm>
            <a:off x="1643042" y="1142984"/>
            <a:ext cx="678661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b="1" dirty="0" smtClean="0">
                <a:solidFill>
                  <a:srgbClr val="002060"/>
                </a:solidFill>
                <a:latin typeface="Times New Roman" pitchFamily="18" charset="0"/>
                <a:cs typeface="Times New Roman" pitchFamily="18" charset="0"/>
              </a:rPr>
              <a:t>ДИСЦИПЛІНАРНА  ПРАКТИКА ТА АНАЛІЗ ЗВЕРНЕНЬ ГРОМАДЯН З  ПИТАНЬ  ДІЯЛЬНОТІ  ЗДО</a:t>
            </a:r>
          </a:p>
          <a:p>
            <a:pPr algn="ctr"/>
            <a:endParaRPr lang="uk-UA"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Практично  щодня  я  як  керівник  маю  можливість  спілкуватися  з  жителями  мікрорайону, батьками. Що  дає  можливість  вислухати  їх  пропозиції, прохання, побажання. Найчастіше  батьки  звертаються  з  питань  влаштування  дітей  в  ЗДО, або  за  довідками, що  підтверджують перебування  дитини  в  закладі  дошкільної  освіти.</a:t>
            </a:r>
          </a:p>
          <a:p>
            <a:pPr algn="just"/>
            <a:r>
              <a:rPr lang="uk-UA" dirty="0" smtClean="0">
                <a:latin typeface="Times New Roman" pitchFamily="18" charset="0"/>
                <a:cs typeface="Times New Roman" pitchFamily="18" charset="0"/>
              </a:rPr>
              <a:t>      Заклад дошкільної освіти  значно  переповнений. При  нормі  дітей  194 дитини в ЗДО виховується  263 </a:t>
            </a:r>
            <a:r>
              <a:rPr lang="uk-UA" dirty="0" smtClean="0">
                <a:latin typeface="Times New Roman" pitchFamily="18" charset="0"/>
                <a:cs typeface="Times New Roman" pitchFamily="18" charset="0"/>
              </a:rPr>
              <a:t>дитини. </a:t>
            </a:r>
          </a:p>
          <a:p>
            <a:pPr algn="just"/>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Набір  </a:t>
            </a:r>
            <a:r>
              <a:rPr lang="uk-UA" dirty="0" smtClean="0">
                <a:latin typeface="Times New Roman" pitchFamily="18" charset="0"/>
                <a:cs typeface="Times New Roman" pitchFamily="18" charset="0"/>
              </a:rPr>
              <a:t>дітей  в  ЗДО  згідно  нормативно-правових  документів  та  існуючого  електронного  обліку  дітей.</a:t>
            </a:r>
          </a:p>
          <a:p>
            <a:r>
              <a:rPr lang="uk-UA" dirty="0" smtClean="0"/>
              <a:t> </a:t>
            </a:r>
            <a:endParaRPr lang="uk-U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18288"/>
            <a:ext cx="9144000" cy="6876288"/>
          </a:xfrm>
          <a:prstGeom prst="rect">
            <a:avLst/>
          </a:prstGeom>
          <a:noFill/>
        </p:spPr>
      </p:pic>
      <p:sp>
        <p:nvSpPr>
          <p:cNvPr id="5" name="Прямоугольник 4"/>
          <p:cNvSpPr/>
          <p:nvPr/>
        </p:nvSpPr>
        <p:spPr>
          <a:xfrm>
            <a:off x="4286248" y="500042"/>
            <a:ext cx="4429156" cy="2215991"/>
          </a:xfrm>
          <a:prstGeom prst="rect">
            <a:avLst/>
          </a:prstGeom>
        </p:spPr>
        <p:txBody>
          <a:bodyPr wrap="square">
            <a:spAutoFit/>
          </a:bodyPr>
          <a:lstStyle/>
          <a:p>
            <a:r>
              <a:rPr lang="uk-UA" sz="2400" i="1" dirty="0" smtClean="0">
                <a:solidFill>
                  <a:srgbClr val="0070C0"/>
                </a:solidFill>
                <a:latin typeface="Times New Roman" pitchFamily="18" charset="0"/>
                <a:cs typeface="Times New Roman" pitchFamily="18" charset="0"/>
              </a:rPr>
              <a:t>      </a:t>
            </a:r>
            <a:r>
              <a:rPr lang="uk-UA" sz="2400" b="1" i="1" dirty="0" smtClean="0">
                <a:solidFill>
                  <a:srgbClr val="0070C0"/>
                </a:solidFill>
                <a:latin typeface="Times New Roman" pitchFamily="18" charset="0"/>
                <a:cs typeface="Times New Roman" pitchFamily="18" charset="0"/>
              </a:rPr>
              <a:t>Діти повинні жити у світі гри, казки, музики, малюнка,         фантазії, творчості… </a:t>
            </a:r>
          </a:p>
          <a:p>
            <a:pPr algn="r"/>
            <a:r>
              <a:rPr lang="uk-UA" sz="2400" b="1" i="1" dirty="0" smtClean="0">
                <a:solidFill>
                  <a:srgbClr val="0070C0"/>
                </a:solidFill>
                <a:latin typeface="Times New Roman" pitchFamily="18" charset="0"/>
                <a:cs typeface="Times New Roman" pitchFamily="18" charset="0"/>
              </a:rPr>
              <a:t>                                 В.О.Сухомлинський</a:t>
            </a:r>
          </a:p>
          <a:p>
            <a:endParaRPr lang="uk-UA" i="1" dirty="0">
              <a:solidFill>
                <a:srgbClr val="0070C0"/>
              </a:solidFill>
            </a:endParaRPr>
          </a:p>
        </p:txBody>
      </p:sp>
      <p:sp>
        <p:nvSpPr>
          <p:cNvPr id="8" name="Прямоугольник 7"/>
          <p:cNvSpPr/>
          <p:nvPr/>
        </p:nvSpPr>
        <p:spPr>
          <a:xfrm>
            <a:off x="2143108" y="3857628"/>
            <a:ext cx="6572296" cy="2123658"/>
          </a:xfrm>
          <a:prstGeom prst="rect">
            <a:avLst/>
          </a:prstGeom>
        </p:spPr>
        <p:txBody>
          <a:bodyPr wrap="square">
            <a:spAutoFit/>
          </a:bodyPr>
          <a:lstStyle/>
          <a:p>
            <a:r>
              <a:rPr lang="uk-UA" sz="4400" b="1" i="1" dirty="0" smtClean="0">
                <a:solidFill>
                  <a:srgbClr val="0070C0"/>
                </a:solidFill>
                <a:latin typeface="Times New Roman" panose="02020603050405020304" pitchFamily="18" charset="0"/>
                <a:cs typeface="Times New Roman" panose="02020603050405020304" pitchFamily="18" charset="0"/>
              </a:rPr>
              <a:t>Дякуємо </a:t>
            </a:r>
            <a:r>
              <a:rPr lang="uk-UA" sz="4400" b="1" i="1" dirty="0" smtClean="0">
                <a:solidFill>
                  <a:srgbClr val="0070C0"/>
                </a:solidFill>
                <a:latin typeface="Times New Roman" panose="02020603050405020304" pitchFamily="18" charset="0"/>
                <a:cs typeface="Times New Roman" panose="02020603050405020304" pitchFamily="18" charset="0"/>
              </a:rPr>
              <a:t>за увагу!</a:t>
            </a:r>
          </a:p>
          <a:p>
            <a:endParaRPr lang="uk-UA" sz="4400" b="1" i="1" dirty="0" smtClean="0">
              <a:solidFill>
                <a:srgbClr val="0070C0"/>
              </a:solidFill>
              <a:latin typeface="Times New Roman" panose="02020603050405020304" pitchFamily="18" charset="0"/>
              <a:cs typeface="Times New Roman" panose="02020603050405020304" pitchFamily="18" charset="0"/>
            </a:endParaRPr>
          </a:p>
          <a:p>
            <a:r>
              <a:rPr lang="uk-UA" sz="4400" b="1" i="1" dirty="0" smtClean="0">
                <a:solidFill>
                  <a:srgbClr val="0070C0"/>
                </a:solidFill>
                <a:latin typeface="Times New Roman" panose="02020603050405020304" pitchFamily="18" charset="0"/>
                <a:cs typeface="Times New Roman" panose="02020603050405020304" pitchFamily="18" charset="0"/>
              </a:rPr>
              <a:t>           Все буде Україна!</a:t>
            </a:r>
            <a:endParaRPr lang="ru-RU" sz="4400" b="1" i="1" dirty="0">
              <a:solidFill>
                <a:srgbClr val="0070C0"/>
              </a:solidFill>
              <a:latin typeface="Times New Roman" panose="02020603050405020304" pitchFamily="18" charset="0"/>
              <a:cs typeface="Times New Roman" panose="02020603050405020304" pitchFamily="18" charset="0"/>
            </a:endParaRPr>
          </a:p>
        </p:txBody>
      </p:sp>
      <p:pic>
        <p:nvPicPr>
          <p:cNvPr id="9" name="Рисунок 8" descr="C:\Users\Acer\AppData\Local\Microsoft\Windows\Temporary Internet Files\Content.Word\20230518_101853.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20849780">
            <a:off x="469283" y="1106644"/>
            <a:ext cx="3929089" cy="27860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6" name="Схема 15"/>
          <p:cNvGraphicFramePr/>
          <p:nvPr/>
        </p:nvGraphicFramePr>
        <p:xfrm>
          <a:off x="2357422" y="4071942"/>
          <a:ext cx="5429288"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1" name="Rectangle 1"/>
          <p:cNvSpPr>
            <a:spLocks noChangeArrowheads="1"/>
          </p:cNvSpPr>
          <p:nvPr/>
        </p:nvSpPr>
        <p:spPr bwMode="auto">
          <a:xfrm>
            <a:off x="1500166" y="357166"/>
            <a:ext cx="721523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uk-UA" sz="2000" b="0" i="1" u="none" strike="noStrike" cap="none" normalizeH="0" baseline="0" dirty="0" smtClean="0">
                <a:ln>
                  <a:noFill/>
                </a:ln>
                <a:solidFill>
                  <a:schemeClr val="tx1"/>
                </a:solidFill>
                <a:effectLst/>
                <a:latin typeface="Times New Roman" pitchFamily="18" charset="0"/>
                <a:cs typeface="Times New Roman" pitchFamily="18" charset="0"/>
              </a:rPr>
              <a:t>        Для розвитку дитини в дошкільному закладі створені необхідні умови: спокійна й довірлива атмосфера, тісна взаємодія із сім’ями, з дітьми працюють професійні педагоги, які мають певну підготовку, кваліфікаційну  категорію та освіту для роботи з дошкільниками: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cs typeface="Times New Roman" pitchFamily="18" charset="0"/>
              </a:rPr>
              <a:t>«спеціаліст вищої категорії, педагогічне звання,                    «вчитель-методист»- 1педагог,  вчитель-логопед;</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«спеціаліст І категорії»  - 8 педагогів;</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«спеціаліст ІІ категорії»   -  4 педагоги;</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«спеціаліст»                      -  5 педагогів;</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11 тарифний розряд         - 12 педагогів.</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6" name="Содержимое 5"/>
          <p:cNvGraphicFramePr>
            <a:graphicFrameLocks noGrp="1"/>
          </p:cNvGraphicFramePr>
          <p:nvPr>
            <p:ph idx="1"/>
          </p:nvPr>
        </p:nvGraphicFramePr>
        <p:xfrm>
          <a:off x="1443990" y="2811621"/>
          <a:ext cx="6256020" cy="2103120"/>
        </p:xfrm>
        <a:graphic>
          <a:graphicData uri="http://schemas.openxmlformats.org/drawingml/2006/table">
            <a:tbl>
              <a:tblPr/>
              <a:tblGrid>
                <a:gridCol w="428625"/>
                <a:gridCol w="2970530"/>
                <a:gridCol w="1438275"/>
                <a:gridCol w="1418590"/>
              </a:tblGrid>
              <a:tr h="0">
                <a:tc>
                  <a:txBody>
                    <a:bodyPr/>
                    <a:lstStyle/>
                    <a:p>
                      <a:pPr algn="ctr">
                        <a:lnSpc>
                          <a:spcPct val="115000"/>
                        </a:lnSpc>
                        <a:spcAft>
                          <a:spcPts val="0"/>
                        </a:spcAft>
                      </a:pPr>
                      <a:r>
                        <a:rPr lang="uk-UA" sz="1200">
                          <a:latin typeface="Times New Roman"/>
                          <a:ea typeface="Times New Roman"/>
                          <a:cs typeface="Times New Roman"/>
                        </a:rPr>
                        <a:t>№з/п</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Перелік тверджень</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Кількість чоловік</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Курси ВІППО</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Вебінари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38,4%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Методичні об’єднання</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30,7%</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Школа педагогічної майстерності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Клуб вихователя початківця</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11,5%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Креативні лабораторії</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7,6%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7.</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Майстер -  класи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46,1%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Семінари-практикуми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100%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18288"/>
            <a:ext cx="9144000" cy="6876288"/>
          </a:xfrm>
          <a:prstGeom prst="rect">
            <a:avLst/>
          </a:prstGeom>
          <a:noFill/>
        </p:spPr>
      </p:pic>
      <p:graphicFrame>
        <p:nvGraphicFramePr>
          <p:cNvPr id="5" name="Диаграмма 4"/>
          <p:cNvGraphicFramePr/>
          <p:nvPr/>
        </p:nvGraphicFramePr>
        <p:xfrm>
          <a:off x="5072066" y="1928802"/>
          <a:ext cx="3786214" cy="2786082"/>
        </p:xfrm>
        <a:graphic>
          <a:graphicData uri="http://schemas.openxmlformats.org/drawingml/2006/chart">
            <c:chart xmlns:c="http://schemas.openxmlformats.org/drawingml/2006/chart" xmlns:r="http://schemas.openxmlformats.org/officeDocument/2006/relationships" r:id="rId3"/>
          </a:graphicData>
        </a:graphic>
      </p:graphicFrame>
      <p:sp>
        <p:nvSpPr>
          <p:cNvPr id="1025" name="Rectangle 1"/>
          <p:cNvSpPr>
            <a:spLocks noChangeArrowheads="1"/>
          </p:cNvSpPr>
          <p:nvPr/>
        </p:nvSpPr>
        <p:spPr bwMode="auto">
          <a:xfrm>
            <a:off x="2071670" y="357166"/>
            <a:ext cx="664370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 підвищення професійної кваліфікації педагога</a:t>
            </a: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nvGraphicFramePr>
        <p:xfrm>
          <a:off x="1214414" y="1928802"/>
          <a:ext cx="3643338" cy="2720785"/>
        </p:xfrm>
        <a:graphic>
          <a:graphicData uri="http://schemas.openxmlformats.org/drawingml/2006/table">
            <a:tbl>
              <a:tblPr/>
              <a:tblGrid>
                <a:gridCol w="249620"/>
                <a:gridCol w="1729957"/>
                <a:gridCol w="837613"/>
                <a:gridCol w="826148"/>
              </a:tblGrid>
              <a:tr h="357190">
                <a:tc>
                  <a:txBody>
                    <a:bodyPr/>
                    <a:lstStyle/>
                    <a:p>
                      <a:pPr algn="ctr">
                        <a:lnSpc>
                          <a:spcPct val="115000"/>
                        </a:lnSpc>
                        <a:spcAft>
                          <a:spcPts val="0"/>
                        </a:spcAft>
                      </a:pPr>
                      <a:r>
                        <a:rPr lang="uk-UA" sz="1200" dirty="0">
                          <a:latin typeface="Times New Roman"/>
                          <a:ea typeface="Times New Roman"/>
                          <a:cs typeface="Times New Roman"/>
                        </a:rPr>
                        <a:t>№з/п</a:t>
                      </a:r>
                      <a:endParaRPr lang="uk-UA" sz="1100" dirty="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smtClean="0">
                          <a:latin typeface="Times New Roman"/>
                          <a:ea typeface="Times New Roman"/>
                          <a:cs typeface="Times New Roman"/>
                        </a:rPr>
                        <a:t>Перелік</a:t>
                      </a:r>
                      <a:endParaRPr lang="uk-UA" sz="1100" dirty="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Кількість чоловік</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1.</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Курси ВІППО</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100%</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Вебінари</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38,4%</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Методичні об’єднання</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30,7%</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4.</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Школа педагогічної майстерності</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23%</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5.</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Клуб вихователя початківця</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11,5%</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Креативні лабораторії</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7,6%</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7.</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Майстер -  класи</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12</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46,1%</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95">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Семінари-практикуми</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100%</a:t>
                      </a:r>
                      <a:endParaRPr lang="uk-UA" sz="1100" dirty="0">
                        <a:latin typeface="Calibri"/>
                        <a:ea typeface="Times New Roman"/>
                        <a:cs typeface="Times New Roman"/>
                      </a:endParaRPr>
                    </a:p>
                  </a:txBody>
                  <a:tcPr marL="66826" marR="668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6" name="Содержимое 5"/>
          <p:cNvGraphicFramePr>
            <a:graphicFrameLocks noGrp="1"/>
          </p:cNvGraphicFramePr>
          <p:nvPr>
            <p:ph idx="1"/>
          </p:nvPr>
        </p:nvGraphicFramePr>
        <p:xfrm>
          <a:off x="1443990" y="2811621"/>
          <a:ext cx="6256020" cy="2103120"/>
        </p:xfrm>
        <a:graphic>
          <a:graphicData uri="http://schemas.openxmlformats.org/drawingml/2006/table">
            <a:tbl>
              <a:tblPr/>
              <a:tblGrid>
                <a:gridCol w="428625"/>
                <a:gridCol w="2970530"/>
                <a:gridCol w="1438275"/>
                <a:gridCol w="1418590"/>
              </a:tblGrid>
              <a:tr h="0">
                <a:tc>
                  <a:txBody>
                    <a:bodyPr/>
                    <a:lstStyle/>
                    <a:p>
                      <a:pPr algn="ctr">
                        <a:lnSpc>
                          <a:spcPct val="115000"/>
                        </a:lnSpc>
                        <a:spcAft>
                          <a:spcPts val="0"/>
                        </a:spcAft>
                      </a:pPr>
                      <a:r>
                        <a:rPr lang="uk-UA" sz="1200">
                          <a:latin typeface="Times New Roman"/>
                          <a:ea typeface="Times New Roman"/>
                          <a:cs typeface="Times New Roman"/>
                        </a:rPr>
                        <a:t>№з/п</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Перелік тверджень</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Кількість чоловік</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Курси ВІППО</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Вебінари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38,4%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Методичні об’єднання</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30,7%</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Школа педагогічної майстерності</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Клуб вихователя початківця</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3</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11,5%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Креативні лабораторії</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7,6%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7.</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Майстер -  класи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12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46,1%</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uk-UA" sz="1200">
                          <a:latin typeface="Times New Roman"/>
                          <a:ea typeface="Times New Roman"/>
                          <a:cs typeface="Times New Roman"/>
                        </a:rPr>
                        <a:t>8.</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200">
                          <a:latin typeface="Times New Roman"/>
                          <a:ea typeface="Times New Roman"/>
                          <a:cs typeface="Times New Roman"/>
                        </a:rPr>
                        <a:t>Семінари-практикуми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a:latin typeface="Times New Roman"/>
                          <a:ea typeface="Times New Roman"/>
                          <a:cs typeface="Times New Roman"/>
                        </a:rPr>
                        <a:t>26</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dirty="0">
                          <a:latin typeface="Times New Roman"/>
                          <a:ea typeface="Times New Roman"/>
                          <a:cs typeface="Times New Roman"/>
                        </a:rPr>
                        <a:t>100%</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18288"/>
            <a:ext cx="9144000" cy="6876288"/>
          </a:xfrm>
          <a:prstGeom prst="rect">
            <a:avLst/>
          </a:prstGeom>
          <a:noFill/>
        </p:spPr>
      </p:pic>
      <p:sp>
        <p:nvSpPr>
          <p:cNvPr id="1025" name="Rectangle 1"/>
          <p:cNvSpPr>
            <a:spLocks noChangeArrowheads="1"/>
          </p:cNvSpPr>
          <p:nvPr/>
        </p:nvSpPr>
        <p:spPr bwMode="auto">
          <a:xfrm>
            <a:off x="2143108" y="142852"/>
            <a:ext cx="664370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sz="2400" b="1" dirty="0" smtClean="0">
                <a:latin typeface="Times New Roman" pitchFamily="18" charset="0"/>
                <a:cs typeface="Times New Roman" pitchFamily="18" charset="0"/>
              </a:rPr>
              <a:t>Теми, які обирають педагоги для  професійного зростання</a:t>
            </a:r>
            <a:endParaRPr lang="uk-UA" sz="2400" b="1" dirty="0" smtClean="0">
              <a:latin typeface="Times New Roman" pitchFamily="18" charset="0"/>
              <a:cs typeface="Times New Roman" pitchFamily="18" charset="0"/>
            </a:endParaRPr>
          </a:p>
          <a:p>
            <a:r>
              <a:rPr lang="uk-UA" sz="2400" dirty="0" smtClean="0"/>
              <a:t> </a:t>
            </a:r>
          </a:p>
          <a:p>
            <a:r>
              <a:rPr lang="uk-UA" sz="2400" dirty="0" smtClean="0"/>
              <a:t> </a:t>
            </a:r>
          </a:p>
          <a:p>
            <a:pPr marL="0" marR="0" lvl="0" indent="0" algn="ctr" defTabSz="914400" rtl="0" eaLnBrk="1" fontAlgn="base" latinLnBrk="0" hangingPunct="1">
              <a:lnSpc>
                <a:spcPct val="100000"/>
              </a:lnSpc>
              <a:spcBef>
                <a:spcPct val="0"/>
              </a:spcBef>
              <a:spcAft>
                <a:spcPct val="0"/>
              </a:spcAft>
              <a:buClrTx/>
              <a:buSzTx/>
              <a:buFontTx/>
              <a:buNone/>
              <a:tabLst/>
            </a:pPr>
            <a:endParaRPr lang="uk-UA" sz="24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Таблица 8"/>
          <p:cNvGraphicFramePr>
            <a:graphicFrameLocks noGrp="1"/>
          </p:cNvGraphicFramePr>
          <p:nvPr/>
        </p:nvGraphicFramePr>
        <p:xfrm>
          <a:off x="857224" y="1500174"/>
          <a:ext cx="3857650" cy="3770376"/>
        </p:xfrm>
        <a:graphic>
          <a:graphicData uri="http://schemas.openxmlformats.org/drawingml/2006/table">
            <a:tbl>
              <a:tblPr/>
              <a:tblGrid>
                <a:gridCol w="287708"/>
                <a:gridCol w="2029622"/>
                <a:gridCol w="754504"/>
                <a:gridCol w="785816"/>
              </a:tblGrid>
              <a:tr h="430482">
                <a:tc>
                  <a:txBody>
                    <a:bodyPr/>
                    <a:lstStyle/>
                    <a:p>
                      <a:pPr algn="ctr">
                        <a:lnSpc>
                          <a:spcPct val="115000"/>
                        </a:lnSpc>
                        <a:spcAft>
                          <a:spcPts val="0"/>
                        </a:spcAft>
                      </a:pPr>
                      <a:r>
                        <a:rPr lang="uk-UA" sz="1100" dirty="0">
                          <a:latin typeface="Times New Roman"/>
                          <a:ea typeface="Times New Roman"/>
                          <a:cs typeface="Times New Roman"/>
                        </a:rPr>
                        <a:t>№з/п</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Перелік тверджень</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Кількість чоловік</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898">
                <a:tc>
                  <a:txBody>
                    <a:bodyPr/>
                    <a:lstStyle/>
                    <a:p>
                      <a:pPr algn="ctr">
                        <a:lnSpc>
                          <a:spcPct val="115000"/>
                        </a:lnSpc>
                        <a:spcAft>
                          <a:spcPts val="0"/>
                        </a:spcAft>
                      </a:pPr>
                      <a:r>
                        <a:rPr lang="uk-UA" sz="1100">
                          <a:latin typeface="Times New Roman"/>
                          <a:ea typeface="Times New Roman"/>
                          <a:cs typeface="Times New Roman"/>
                        </a:rPr>
                        <a:t>1.</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dirty="0">
                          <a:latin typeface="Times New Roman"/>
                          <a:ea typeface="Times New Roman"/>
                          <a:cs typeface="Times New Roman"/>
                        </a:rPr>
                        <a:t>Законодавче забезпечення процесу ЗДО</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16</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61,5%</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82">
                <a:tc>
                  <a:txBody>
                    <a:bodyPr/>
                    <a:lstStyle/>
                    <a:p>
                      <a:pPr algn="ctr">
                        <a:lnSpc>
                          <a:spcPct val="115000"/>
                        </a:lnSpc>
                        <a:spcAft>
                          <a:spcPts val="0"/>
                        </a:spcAft>
                      </a:pPr>
                      <a:r>
                        <a:rPr lang="uk-UA" sz="1100">
                          <a:latin typeface="Times New Roman"/>
                          <a:ea typeface="Times New Roman"/>
                          <a:cs typeface="Times New Roman"/>
                        </a:rPr>
                        <a:t>2.</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dirty="0">
                          <a:latin typeface="Times New Roman"/>
                          <a:ea typeface="Times New Roman"/>
                          <a:cs typeface="Times New Roman"/>
                        </a:rPr>
                        <a:t>Психологічні особливості роботи зі здобувачами освіти різних вікових груп</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9</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34,6%</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82">
                <a:tc>
                  <a:txBody>
                    <a:bodyPr/>
                    <a:lstStyle/>
                    <a:p>
                      <a:pPr algn="ctr">
                        <a:lnSpc>
                          <a:spcPct val="115000"/>
                        </a:lnSpc>
                        <a:spcAft>
                          <a:spcPts val="0"/>
                        </a:spcAft>
                      </a:pPr>
                      <a:r>
                        <a:rPr lang="uk-UA" sz="1100">
                          <a:latin typeface="Times New Roman"/>
                          <a:ea typeface="Times New Roman"/>
                          <a:cs typeface="Times New Roman"/>
                        </a:rPr>
                        <a:t>3.</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dirty="0">
                          <a:latin typeface="Times New Roman"/>
                          <a:ea typeface="Times New Roman"/>
                          <a:cs typeface="Times New Roman"/>
                        </a:rPr>
                        <a:t>Використання інформаційно-комунікативних технологій в освіті</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10</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38,4%</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82">
                <a:tc>
                  <a:txBody>
                    <a:bodyPr/>
                    <a:lstStyle/>
                    <a:p>
                      <a:pPr algn="ctr">
                        <a:lnSpc>
                          <a:spcPct val="115000"/>
                        </a:lnSpc>
                        <a:spcAft>
                          <a:spcPts val="0"/>
                        </a:spcAft>
                      </a:pPr>
                      <a:r>
                        <a:rPr lang="uk-UA" sz="1100">
                          <a:latin typeface="Times New Roman"/>
                          <a:ea typeface="Times New Roman"/>
                          <a:cs typeface="Times New Roman"/>
                        </a:rPr>
                        <a:t>4.</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dirty="0">
                          <a:latin typeface="Times New Roman"/>
                          <a:ea typeface="Times New Roman"/>
                          <a:cs typeface="Times New Roman"/>
                        </a:rPr>
                        <a:t>Інноваційні технології в </a:t>
                      </a:r>
                      <a:r>
                        <a:rPr lang="uk-UA" sz="1100" dirty="0" err="1">
                          <a:latin typeface="Times New Roman"/>
                          <a:ea typeface="Times New Roman"/>
                          <a:cs typeface="Times New Roman"/>
                        </a:rPr>
                        <a:t>освітньо-виховному</a:t>
                      </a:r>
                      <a:r>
                        <a:rPr lang="uk-UA" sz="1100" dirty="0">
                          <a:latin typeface="Times New Roman"/>
                          <a:ea typeface="Times New Roman"/>
                          <a:cs typeface="Times New Roman"/>
                        </a:rPr>
                        <a:t> процесі ЗДО</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14</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53,8%</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898">
                <a:tc>
                  <a:txBody>
                    <a:bodyPr/>
                    <a:lstStyle/>
                    <a:p>
                      <a:pPr algn="ctr">
                        <a:lnSpc>
                          <a:spcPct val="115000"/>
                        </a:lnSpc>
                        <a:spcAft>
                          <a:spcPts val="0"/>
                        </a:spcAft>
                      </a:pPr>
                      <a:r>
                        <a:rPr lang="uk-UA" sz="1100">
                          <a:latin typeface="Times New Roman"/>
                          <a:ea typeface="Times New Roman"/>
                          <a:cs typeface="Times New Roman"/>
                        </a:rPr>
                        <a:t>5.</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latin typeface="Times New Roman"/>
                          <a:ea typeface="Times New Roman"/>
                          <a:cs typeface="Times New Roman"/>
                        </a:rPr>
                        <a:t>Формування у здобувачів освіти громадянської позиції</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12</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46,1%</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14">
                <a:tc>
                  <a:txBody>
                    <a:bodyPr/>
                    <a:lstStyle/>
                    <a:p>
                      <a:pPr algn="ctr">
                        <a:lnSpc>
                          <a:spcPct val="115000"/>
                        </a:lnSpc>
                        <a:spcAft>
                          <a:spcPts val="0"/>
                        </a:spcAft>
                      </a:pPr>
                      <a:r>
                        <a:rPr lang="uk-UA" sz="1100">
                          <a:latin typeface="Times New Roman"/>
                          <a:ea typeface="Times New Roman"/>
                          <a:cs typeface="Times New Roman"/>
                        </a:rPr>
                        <a:t>6.</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latin typeface="Times New Roman"/>
                          <a:ea typeface="Times New Roman"/>
                          <a:cs typeface="Times New Roman"/>
                        </a:rPr>
                        <a:t>Ділове українське мовлення</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latin typeface="Times New Roman"/>
                          <a:ea typeface="Times New Roman"/>
                          <a:cs typeface="Times New Roman"/>
                        </a:rPr>
                        <a:t>8</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30,7%</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82">
                <a:tc>
                  <a:txBody>
                    <a:bodyPr/>
                    <a:lstStyle/>
                    <a:p>
                      <a:pPr algn="ctr">
                        <a:lnSpc>
                          <a:spcPct val="115000"/>
                        </a:lnSpc>
                        <a:spcAft>
                          <a:spcPts val="0"/>
                        </a:spcAft>
                      </a:pPr>
                      <a:r>
                        <a:rPr lang="uk-UA" sz="1100">
                          <a:latin typeface="Times New Roman"/>
                          <a:ea typeface="Times New Roman"/>
                          <a:cs typeface="Times New Roman"/>
                        </a:rPr>
                        <a:t>7.</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latin typeface="Times New Roman"/>
                          <a:ea typeface="Times New Roman"/>
                          <a:cs typeface="Times New Roman"/>
                        </a:rPr>
                        <a:t>Методичні аспекти проведення освітньо-виховної роботи з дошкільниками</a:t>
                      </a:r>
                      <a:endParaRPr lang="uk-UA" sz="11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6</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dirty="0">
                          <a:latin typeface="Times New Roman"/>
                          <a:ea typeface="Times New Roman"/>
                          <a:cs typeface="Times New Roman"/>
                        </a:rPr>
                        <a:t>23%</a:t>
                      </a:r>
                      <a:endParaRPr lang="uk-UA" sz="11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Диаграмма 9"/>
          <p:cNvGraphicFramePr/>
          <p:nvPr/>
        </p:nvGraphicFramePr>
        <p:xfrm>
          <a:off x="4500530" y="1357298"/>
          <a:ext cx="4643470" cy="457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35842" name="Picture 2" descr="C:\Users\Dnz37\Desktop\Методичний к-т\РЕЙТИНГ 23\фото до рейтенгу\фото садок\viptalisman_36306 (8).jpeg"/>
          <p:cNvPicPr>
            <a:picLocks noChangeAspect="1" noChangeArrowheads="1"/>
          </p:cNvPicPr>
          <p:nvPr/>
        </p:nvPicPr>
        <p:blipFill>
          <a:blip r:embed="rId2"/>
          <a:srcRect/>
          <a:stretch>
            <a:fillRect/>
          </a:stretch>
        </p:blipFill>
        <p:spPr bwMode="auto">
          <a:xfrm>
            <a:off x="-1524000" y="-790575"/>
            <a:ext cx="12192000" cy="84391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40962" name="Rectangle 2"/>
          <p:cNvSpPr>
            <a:spLocks noChangeArrowheads="1"/>
          </p:cNvSpPr>
          <p:nvPr/>
        </p:nvSpPr>
        <p:spPr bwMode="auto">
          <a:xfrm>
            <a:off x="1643042" y="1714488"/>
            <a:ext cx="49292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Навчально-виховний процес здійснювався за такими програмами: Освітня програма для дітей від 2 до 7 років «Дитина», та  парціальними  програми  з  організації  театралізованої  діяльності  в  дошкільному  навчальному  закладі  «</a:t>
            </a:r>
            <a:r>
              <a:rPr lang="uk-UA" dirty="0" err="1" smtClean="0">
                <a:latin typeface="Times New Roman" pitchFamily="18" charset="0"/>
                <a:cs typeface="Times New Roman" pitchFamily="18" charset="0"/>
              </a:rPr>
              <a:t>Грайлик</a:t>
            </a:r>
            <a:r>
              <a:rPr lang="uk-UA" dirty="0" smtClean="0">
                <a:latin typeface="Times New Roman" pitchFamily="18" charset="0"/>
                <a:cs typeface="Times New Roman" pitchFamily="18" charset="0"/>
              </a:rPr>
              <a:t>», програма патріотичного виховання дітей дошкільного віку «Я Лучанин».</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966" name="AutoShape 6" descr="Закон України &quot;Про дошкільну освіту&quot; (витяг) - ДНЗ №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0968" name="AutoShape 8" descr="Закон України &quot;Про дошкільну освіту&quot; (витяг) - ДНЗ №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0970" name="AutoShape 10" descr="Закон України &quot;Про дошкільну освіту&quot; (витяг) - ДНЗ №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0972" name="AutoShape 12" descr="Закон України &quot;Про дошкільну освіту&quot; (витяг) - ДНЗ №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40973" name="Picture 13" descr="C:\Users\Dnz37\Desktop\завантаження.jpg"/>
          <p:cNvPicPr>
            <a:picLocks noChangeAspect="1" noChangeArrowheads="1"/>
          </p:cNvPicPr>
          <p:nvPr/>
        </p:nvPicPr>
        <p:blipFill>
          <a:blip r:embed="rId3"/>
          <a:srcRect/>
          <a:stretch>
            <a:fillRect/>
          </a:stretch>
        </p:blipFill>
        <p:spPr bwMode="auto">
          <a:xfrm rot="20841004">
            <a:off x="140132" y="218802"/>
            <a:ext cx="2166726" cy="1519942"/>
          </a:xfrm>
          <a:prstGeom prst="rect">
            <a:avLst/>
          </a:prstGeom>
          <a:noFill/>
        </p:spPr>
      </p:pic>
      <p:pic>
        <p:nvPicPr>
          <p:cNvPr id="40977" name="Picture 17" descr="Методичний комплект. &quot;Дитина&quot; Освітня програма для дітей від 2 до 7 років –  450 грн – купить в Украине по низкой цене, отзывы на книгу – Balka Book"/>
          <p:cNvPicPr>
            <a:picLocks noChangeAspect="1" noChangeArrowheads="1"/>
          </p:cNvPicPr>
          <p:nvPr/>
        </p:nvPicPr>
        <p:blipFill>
          <a:blip r:embed="rId4"/>
          <a:srcRect r="-1" b="6250"/>
          <a:stretch>
            <a:fillRect/>
          </a:stretch>
        </p:blipFill>
        <p:spPr bwMode="auto">
          <a:xfrm>
            <a:off x="2928926" y="3857628"/>
            <a:ext cx="3354888" cy="2778249"/>
          </a:xfrm>
          <a:prstGeom prst="rect">
            <a:avLst/>
          </a:prstGeom>
          <a:noFill/>
        </p:spPr>
      </p:pic>
      <p:pic>
        <p:nvPicPr>
          <p:cNvPr id="40979" name="Picture 19" descr="Ясла сад № 11 :: Освітні програми"/>
          <p:cNvPicPr>
            <a:picLocks noChangeAspect="1" noChangeArrowheads="1"/>
          </p:cNvPicPr>
          <p:nvPr/>
        </p:nvPicPr>
        <p:blipFill>
          <a:blip r:embed="rId5"/>
          <a:srcRect l="3074" t="4828" r="56968" b="5042"/>
          <a:stretch>
            <a:fillRect/>
          </a:stretch>
        </p:blipFill>
        <p:spPr bwMode="auto">
          <a:xfrm rot="21220474">
            <a:off x="913617" y="3871432"/>
            <a:ext cx="1680744" cy="2413376"/>
          </a:xfrm>
          <a:prstGeom prst="rect">
            <a:avLst/>
          </a:prstGeom>
          <a:noFill/>
        </p:spPr>
      </p:pic>
      <p:pic>
        <p:nvPicPr>
          <p:cNvPr id="29697" name="Picture 1" descr="C:\Users\Dnz37\Desktop\7224833.jpg"/>
          <p:cNvPicPr>
            <a:picLocks noChangeAspect="1" noChangeArrowheads="1"/>
          </p:cNvPicPr>
          <p:nvPr/>
        </p:nvPicPr>
        <p:blipFill>
          <a:blip r:embed="rId6"/>
          <a:srcRect/>
          <a:stretch>
            <a:fillRect/>
          </a:stretch>
        </p:blipFill>
        <p:spPr bwMode="auto">
          <a:xfrm rot="772225">
            <a:off x="6743216" y="1410850"/>
            <a:ext cx="2097510" cy="2959621"/>
          </a:xfrm>
          <a:prstGeom prst="rect">
            <a:avLst/>
          </a:prstGeom>
          <a:noFill/>
        </p:spPr>
      </p:pic>
      <p:sp>
        <p:nvSpPr>
          <p:cNvPr id="29701" name="AutoShape 5" descr="https://mail.ukr.net/attach/show/16560587690553970216/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02" name="Picture 6" descr="C:\Users\Dnz37\Desktop\image_40037873(1).JPG"/>
          <p:cNvPicPr>
            <a:picLocks noChangeAspect="1" noChangeArrowheads="1"/>
          </p:cNvPicPr>
          <p:nvPr/>
        </p:nvPicPr>
        <p:blipFill>
          <a:blip r:embed="rId7" cstate="print"/>
          <a:srcRect r="1401" b="5742"/>
          <a:stretch>
            <a:fillRect/>
          </a:stretch>
        </p:blipFill>
        <p:spPr bwMode="auto">
          <a:xfrm rot="6968404">
            <a:off x="6034915" y="4437337"/>
            <a:ext cx="2507708" cy="1797979"/>
          </a:xfrm>
          <a:prstGeom prst="rect">
            <a:avLst/>
          </a:prstGeom>
          <a:noFill/>
        </p:spPr>
      </p:pic>
      <p:sp>
        <p:nvSpPr>
          <p:cNvPr id="18" name="TextBox 17"/>
          <p:cNvSpPr txBox="1"/>
          <p:nvPr/>
        </p:nvSpPr>
        <p:spPr>
          <a:xfrm>
            <a:off x="2500298" y="500042"/>
            <a:ext cx="5572164" cy="830997"/>
          </a:xfrm>
          <a:prstGeom prst="rect">
            <a:avLst/>
          </a:prstGeom>
          <a:noFill/>
        </p:spPr>
        <p:txBody>
          <a:bodyPr wrap="square" rtlCol="0">
            <a:spAutoFit/>
          </a:bodyPr>
          <a:lstStyle/>
          <a:p>
            <a:pPr algn="ctr"/>
            <a:r>
              <a:rPr lang="uk-UA" sz="2400" b="1" dirty="0" smtClean="0">
                <a:solidFill>
                  <a:srgbClr val="002060"/>
                </a:solidFill>
                <a:latin typeface="Times New Roman" pitchFamily="18" charset="0"/>
                <a:cs typeface="Times New Roman" pitchFamily="18" charset="0"/>
              </a:rPr>
              <a:t>Заклад дошкільної освіти №37 має гуманітарно-естетичне спрямування</a:t>
            </a:r>
            <a:endParaRPr lang="uk-UA"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голубой с рамкой - 75 фото"/>
          <p:cNvPicPr>
            <a:picLocks noChangeAspect="1" noChangeArrowheads="1"/>
          </p:cNvPicPr>
          <p:nvPr/>
        </p:nvPicPr>
        <p:blipFill>
          <a:blip r:embed="rId2"/>
          <a:srcRect/>
          <a:stretch>
            <a:fillRect/>
          </a:stretch>
        </p:blipFill>
        <p:spPr bwMode="auto">
          <a:xfrm>
            <a:off x="0" y="0"/>
            <a:ext cx="9144000" cy="6876288"/>
          </a:xfrm>
          <a:prstGeom prst="rect">
            <a:avLst/>
          </a:prstGeom>
          <a:noFill/>
        </p:spPr>
      </p:pic>
      <p:sp>
        <p:nvSpPr>
          <p:cNvPr id="7" name="TextBox 6"/>
          <p:cNvSpPr txBox="1"/>
          <p:nvPr/>
        </p:nvSpPr>
        <p:spPr>
          <a:xfrm>
            <a:off x="1643042" y="428604"/>
            <a:ext cx="6429420" cy="646331"/>
          </a:xfrm>
          <a:prstGeom prst="rect">
            <a:avLst/>
          </a:prstGeom>
          <a:noFill/>
        </p:spPr>
        <p:txBody>
          <a:bodyPr wrap="square" rtlCol="0">
            <a:spAutoFit/>
          </a:bodyPr>
          <a:lstStyle/>
          <a:p>
            <a:pPr algn="ctr"/>
            <a:r>
              <a:rPr lang="uk-UA" b="1" dirty="0" smtClean="0">
                <a:solidFill>
                  <a:srgbClr val="002060"/>
                </a:solidFill>
                <a:latin typeface="Times New Roman" pitchFamily="18" charset="0"/>
                <a:cs typeface="Times New Roman" pitchFamily="18" charset="0"/>
              </a:rPr>
              <a:t>ЦІКАВЕ, ЗМІСТОВНЕ, НАСИЧЕНЕ ЩОДЕННЕ ЖИТТЯ ДОШКІЛЬНЯТ У ЗАКЛАДІ </a:t>
            </a:r>
            <a:endParaRPr lang="uk-UA" b="1" dirty="0">
              <a:solidFill>
                <a:srgbClr val="002060"/>
              </a:solidFill>
              <a:latin typeface="Times New Roman" pitchFamily="18" charset="0"/>
              <a:cs typeface="Times New Roman" pitchFamily="18" charset="0"/>
            </a:endParaRPr>
          </a:p>
        </p:txBody>
      </p:sp>
      <p:pic>
        <p:nvPicPr>
          <p:cNvPr id="1032" name="Picture 8" descr="C:\Users\Dnz37\Desktop\Методичний к-т\РЕЙТИНГ 23\фото до рейтенгу\IMG_5635.JPG"/>
          <p:cNvPicPr>
            <a:picLocks noChangeAspect="1" noChangeArrowheads="1"/>
          </p:cNvPicPr>
          <p:nvPr/>
        </p:nvPicPr>
        <p:blipFill>
          <a:blip r:embed="rId3" cstate="print"/>
          <a:srcRect/>
          <a:stretch>
            <a:fillRect/>
          </a:stretch>
        </p:blipFill>
        <p:spPr bwMode="auto">
          <a:xfrm>
            <a:off x="5715008" y="4214818"/>
            <a:ext cx="3048021" cy="2286016"/>
          </a:xfrm>
          <a:prstGeom prst="rect">
            <a:avLst/>
          </a:prstGeom>
          <a:noFill/>
        </p:spPr>
      </p:pic>
      <p:pic>
        <p:nvPicPr>
          <p:cNvPr id="1033" name="Picture 9" descr="C:\Users\Dnz37\Desktop\Методичний к-т\РЕЙТИНГ 23\фото до рейтенгу\IMG_5961.png"/>
          <p:cNvPicPr>
            <a:picLocks noChangeAspect="1" noChangeArrowheads="1"/>
          </p:cNvPicPr>
          <p:nvPr/>
        </p:nvPicPr>
        <p:blipFill>
          <a:blip r:embed="rId4"/>
          <a:srcRect/>
          <a:stretch>
            <a:fillRect/>
          </a:stretch>
        </p:blipFill>
        <p:spPr bwMode="auto">
          <a:xfrm>
            <a:off x="6143636" y="1214422"/>
            <a:ext cx="2784482" cy="2895439"/>
          </a:xfrm>
          <a:prstGeom prst="rect">
            <a:avLst/>
          </a:prstGeom>
          <a:noFill/>
        </p:spPr>
      </p:pic>
      <p:pic>
        <p:nvPicPr>
          <p:cNvPr id="1035" name="Picture 11" descr="C:\Users\Dnz37\Desktop\Методичний к-т\РЕЙТИНГ 23\фото до рейтенгу\IMG_5594.JPG"/>
          <p:cNvPicPr>
            <a:picLocks noChangeAspect="1" noChangeArrowheads="1"/>
          </p:cNvPicPr>
          <p:nvPr/>
        </p:nvPicPr>
        <p:blipFill>
          <a:blip r:embed="rId5" cstate="print"/>
          <a:srcRect b="12195"/>
          <a:stretch>
            <a:fillRect/>
          </a:stretch>
        </p:blipFill>
        <p:spPr bwMode="auto">
          <a:xfrm>
            <a:off x="1142976" y="1285860"/>
            <a:ext cx="2928958" cy="1928826"/>
          </a:xfrm>
          <a:prstGeom prst="rect">
            <a:avLst/>
          </a:prstGeom>
          <a:noFill/>
        </p:spPr>
      </p:pic>
      <p:pic>
        <p:nvPicPr>
          <p:cNvPr id="1038" name="Picture 14" descr="C:\Users\Dnz37\Desktop\Методичний к-т\РЕЙТИНГ 23\фото до рейтенгу\IMG-3b1cb534856a51b83e11c9a6437cc9fb-V.jpg"/>
          <p:cNvPicPr>
            <a:picLocks noChangeAspect="1" noChangeArrowheads="1"/>
          </p:cNvPicPr>
          <p:nvPr/>
        </p:nvPicPr>
        <p:blipFill>
          <a:blip r:embed="rId6" cstate="print"/>
          <a:srcRect/>
          <a:stretch>
            <a:fillRect/>
          </a:stretch>
        </p:blipFill>
        <p:spPr bwMode="auto">
          <a:xfrm>
            <a:off x="3857620" y="1142984"/>
            <a:ext cx="2160000" cy="2880000"/>
          </a:xfrm>
          <a:prstGeom prst="rect">
            <a:avLst/>
          </a:prstGeom>
          <a:noFill/>
        </p:spPr>
      </p:pic>
      <p:pic>
        <p:nvPicPr>
          <p:cNvPr id="1036" name="Picture 12" descr="C:\Users\Dnz37\Desktop\Методичний к-т\РЕЙТИНГ 23\фото до рейтенгу\IMG_5667.JPG"/>
          <p:cNvPicPr>
            <a:picLocks noChangeAspect="1" noChangeArrowheads="1"/>
          </p:cNvPicPr>
          <p:nvPr/>
        </p:nvPicPr>
        <p:blipFill>
          <a:blip r:embed="rId7" cstate="print"/>
          <a:srcRect/>
          <a:stretch>
            <a:fillRect/>
          </a:stretch>
        </p:blipFill>
        <p:spPr bwMode="auto">
          <a:xfrm>
            <a:off x="1285852" y="3500438"/>
            <a:ext cx="4320000" cy="288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2314</Words>
  <PresentationFormat>Экран (4:3)</PresentationFormat>
  <Paragraphs>320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Dnz37</dc:creator>
  <cp:lastModifiedBy>Dnz37</cp:lastModifiedBy>
  <cp:revision>199</cp:revision>
  <dcterms:created xsi:type="dcterms:W3CDTF">2022-05-10T08:19:29Z</dcterms:created>
  <dcterms:modified xsi:type="dcterms:W3CDTF">2023-06-16T08:42:16Z</dcterms:modified>
</cp:coreProperties>
</file>